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257" r:id="rId3"/>
    <p:sldId id="258" r:id="rId4"/>
    <p:sldId id="264" r:id="rId5"/>
    <p:sldId id="265" r:id="rId6"/>
    <p:sldId id="261" r:id="rId7"/>
    <p:sldId id="294" r:id="rId8"/>
    <p:sldId id="260" r:id="rId9"/>
    <p:sldId id="278" r:id="rId10"/>
    <p:sldId id="305" r:id="rId11"/>
    <p:sldId id="312" r:id="rId12"/>
    <p:sldId id="336" r:id="rId13"/>
    <p:sldId id="317" r:id="rId14"/>
    <p:sldId id="315" r:id="rId15"/>
    <p:sldId id="263" r:id="rId16"/>
    <p:sldId id="280" r:id="rId17"/>
    <p:sldId id="281" r:id="rId18"/>
    <p:sldId id="282" r:id="rId19"/>
    <p:sldId id="283" r:id="rId20"/>
    <p:sldId id="284" r:id="rId21"/>
    <p:sldId id="285" r:id="rId22"/>
    <p:sldId id="286" r:id="rId23"/>
    <p:sldId id="287" r:id="rId24"/>
    <p:sldId id="313" r:id="rId25"/>
    <p:sldId id="314" r:id="rId26"/>
    <p:sldId id="321" r:id="rId27"/>
    <p:sldId id="320" r:id="rId28"/>
    <p:sldId id="316" r:id="rId29"/>
    <p:sldId id="332" r:id="rId30"/>
    <p:sldId id="318" r:id="rId31"/>
    <p:sldId id="329" r:id="rId32"/>
    <p:sldId id="330" r:id="rId33"/>
    <p:sldId id="322" r:id="rId34"/>
    <p:sldId id="290" r:id="rId35"/>
    <p:sldId id="297" r:id="rId36"/>
    <p:sldId id="298" r:id="rId37"/>
    <p:sldId id="299" r:id="rId38"/>
    <p:sldId id="300" r:id="rId39"/>
    <p:sldId id="301" r:id="rId40"/>
    <p:sldId id="302" r:id="rId41"/>
    <p:sldId id="323" r:id="rId42"/>
    <p:sldId id="295" r:id="rId43"/>
    <p:sldId id="311" r:id="rId44"/>
    <p:sldId id="338" r:id="rId45"/>
    <p:sldId id="324" r:id="rId46"/>
    <p:sldId id="325" r:id="rId47"/>
    <p:sldId id="326" r:id="rId48"/>
    <p:sldId id="328" r:id="rId49"/>
    <p:sldId id="293" r:id="rId50"/>
    <p:sldId id="337" r:id="rId51"/>
    <p:sldId id="33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78774" autoAdjust="0"/>
  </p:normalViewPr>
  <p:slideViewPr>
    <p:cSldViewPr snapToGrid="0">
      <p:cViewPr varScale="1">
        <p:scale>
          <a:sx n="50" d="100"/>
          <a:sy n="50" d="100"/>
        </p:scale>
        <p:origin x="1181" y="48"/>
      </p:cViewPr>
      <p:guideLst>
        <p:guide orient="horz" pos="2160"/>
        <p:guide pos="3840"/>
      </p:guideLst>
    </p:cSldViewPr>
  </p:slideViewPr>
  <p:outlineViewPr>
    <p:cViewPr>
      <p:scale>
        <a:sx n="33" d="100"/>
        <a:sy n="33" d="100"/>
      </p:scale>
      <p:origin x="0" y="100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4308E5-99DC-450B-AF44-997AB729AAD1}" type="datetimeFigureOut">
              <a:rPr lang="en-US" smtClean="0"/>
              <a:t>2/26/2019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8EAB46-03A3-4615-8636-DB837A30E38D}" type="slidenum">
              <a:rPr lang="en-US" smtClean="0"/>
              <a:t>‹#›</a:t>
            </a:fld>
            <a:endParaRPr lang="en-US"/>
          </a:p>
        </p:txBody>
      </p:sp>
    </p:spTree>
    <p:extLst>
      <p:ext uri="{BB962C8B-B14F-4D97-AF65-F5344CB8AC3E}">
        <p14:creationId xmlns:p14="http://schemas.microsoft.com/office/powerpoint/2010/main" val="3299918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438CA-8782-4CFD-87E5-91F8E9B8E8B9}"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1740C-4313-486B-AC02-2785AB20BC2F}" type="slidenum">
              <a:rPr lang="en-US" smtClean="0"/>
              <a:t>‹#›</a:t>
            </a:fld>
            <a:endParaRPr lang="en-US"/>
          </a:p>
        </p:txBody>
      </p:sp>
    </p:spTree>
    <p:extLst>
      <p:ext uri="{BB962C8B-B14F-4D97-AF65-F5344CB8AC3E}">
        <p14:creationId xmlns:p14="http://schemas.microsoft.com/office/powerpoint/2010/main" val="243630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Rafflesia_baletei" TargetMode="External"/><Relationship Id="rId3" Type="http://schemas.openxmlformats.org/officeDocument/2006/relationships/hyperlink" Target="https://en.wikipedia.org/wiki/Haustorium" TargetMode="External"/><Relationship Id="rId7" Type="http://schemas.openxmlformats.org/officeDocument/2006/relationships/hyperlink" Target="https://en.wikipedia.org/wiki/Rafflesia_arnoldii"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Vitaceae" TargetMode="External"/><Relationship Id="rId5" Type="http://schemas.openxmlformats.org/officeDocument/2006/relationships/hyperlink" Target="https://en.wikipedia.org/wiki/Tetrastigma" TargetMode="External"/><Relationship Id="rId4" Type="http://schemas.openxmlformats.org/officeDocument/2006/relationships/hyperlink" Target="https://en.wikipedia.org/wiki/Holoparasit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Orobanchacea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Orobanchacea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n.wikipedia.org/wiki/Ruby-throated_hummingbird" TargetMode="External"/><Relationship Id="rId4" Type="http://schemas.openxmlformats.org/officeDocument/2006/relationships/hyperlink" Target="https://en.wikipedia.org/wiki/Castilleja_coccinea#cite_note-5"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arasiticplants.siu.edu/Orobanchaceae/images/Striga.asia2.JPEG"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parasiticplants.siu.edu/Orobanchaceae/images/Seymeria.spp.JPEG" TargetMode="External"/><Relationship Id="rId5" Type="http://schemas.openxmlformats.org/officeDocument/2006/relationships/hyperlink" Target="https://parasiticplants.siu.edu/Orobanchaceae/images/Aureolaria.flava.JPEG" TargetMode="External"/><Relationship Id="rId4" Type="http://schemas.openxmlformats.org/officeDocument/2006/relationships/hyperlink" Target="https://parasiticplants.siu.edu/Orobanchaceae/images/Agalinis.pur.JPE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marylandbiodiversity.com/viewChecklist.php?family=Convolvulaceae" TargetMode="External"/><Relationship Id="rId3" Type="http://schemas.openxmlformats.org/officeDocument/2006/relationships/hyperlink" Target="https://www.marylandbiodiversity.com/viewChecklist.php?family=Santalaceae" TargetMode="External"/><Relationship Id="rId7" Type="http://schemas.openxmlformats.org/officeDocument/2006/relationships/hyperlink" Target="https://www.marylandbiodiversity.com/viewChecklist.php?order=Solanale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marylandbiodiversity.com/viewChecklist.php?genus=Phoradendron" TargetMode="External"/><Relationship Id="rId5" Type="http://schemas.openxmlformats.org/officeDocument/2006/relationships/hyperlink" Target="https://www.marylandbiodiversity.com/viewChecklist.php?family=Viscaceae" TargetMode="External"/><Relationship Id="rId4" Type="http://schemas.openxmlformats.org/officeDocument/2006/relationships/hyperlink" Target="https://www.marylandbiodiversity.com/viewChecklist.php?order=Santalales" TargetMode="External"/><Relationship Id="rId9" Type="http://schemas.openxmlformats.org/officeDocument/2006/relationships/hyperlink" Target="https://www.marylandbiodiversity.com/viewChecklist.php?genus=Cuscut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arylandbiodiversity.com/viewChecklist.php?family=Orchidacea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n.wikipedia.org/wiki/Ericaceae" TargetMode="External"/><Relationship Id="rId4" Type="http://schemas.openxmlformats.org/officeDocument/2006/relationships/hyperlink" Target="https://www.marylandbiodiversity.com/viewChecklist.php?genus=Corallorhiz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Gentianaceae"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n.wikipedia.org/wiki/Obolaria#cite_note-Weakley-3" TargetMode="External"/><Relationship Id="rId5" Type="http://schemas.openxmlformats.org/officeDocument/2006/relationships/hyperlink" Target="https://en.wikipedia.org/wiki/Myco-heterotrophy" TargetMode="External"/><Relationship Id="rId4" Type="http://schemas.openxmlformats.org/officeDocument/2006/relationships/hyperlink" Target="https://en.wikipedia.org/wiki/Obolaria#cite_note-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1</a:t>
            </a:fld>
            <a:endParaRPr lang="en-US"/>
          </a:p>
        </p:txBody>
      </p:sp>
    </p:spTree>
    <p:extLst>
      <p:ext uri="{BB962C8B-B14F-4D97-AF65-F5344CB8AC3E}">
        <p14:creationId xmlns:p14="http://schemas.microsoft.com/office/powerpoint/2010/main" val="1775345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haustorium</a:t>
            </a:r>
            <a:r>
              <a:rPr lang="en-US" sz="1200" b="0" i="0" u="none" strike="noStrike" kern="1200" baseline="0" dirty="0" smtClean="0">
                <a:solidFill>
                  <a:schemeClr val="tx1"/>
                </a:solidFill>
                <a:latin typeface="+mn-lt"/>
                <a:ea typeface="+mn-ea"/>
                <a:cs typeface="+mn-cs"/>
              </a:rPr>
              <a:t> has four main sequential functions: to attach to the host, to penetrate the host tissues, to avoid the host immunity system, and to develop a vascular connection between the host and parasite to absorb water and nutrients.</a:t>
            </a:r>
          </a:p>
          <a:p>
            <a:r>
              <a:rPr lang="en-US" sz="1200" b="0" i="0" u="none" strike="noStrike" kern="1200" baseline="0" dirty="0" smtClean="0">
                <a:solidFill>
                  <a:schemeClr val="tx1"/>
                </a:solidFill>
                <a:latin typeface="+mn-lt"/>
                <a:ea typeface="+mn-ea"/>
                <a:cs typeface="+mn-cs"/>
              </a:rPr>
              <a:t>Recent comparative transcriptome analysis using three </a:t>
            </a:r>
            <a:r>
              <a:rPr lang="en-US" sz="1200" b="0" i="0" u="none" strike="noStrike" kern="1200" baseline="0" dirty="0" err="1" smtClean="0">
                <a:solidFill>
                  <a:schemeClr val="tx1"/>
                </a:solidFill>
                <a:latin typeface="+mn-lt"/>
                <a:ea typeface="+mn-ea"/>
                <a:cs typeface="+mn-cs"/>
              </a:rPr>
              <a:t>Orobanchaceae</a:t>
            </a:r>
            <a:r>
              <a:rPr lang="en-US" sz="1200" b="0" i="0" u="none" strike="noStrike" kern="1200" baseline="0" dirty="0" smtClean="0">
                <a:solidFill>
                  <a:schemeClr val="tx1"/>
                </a:solidFill>
                <a:latin typeface="+mn-lt"/>
                <a:ea typeface="+mn-ea"/>
                <a:cs typeface="+mn-cs"/>
              </a:rPr>
              <a:t> species also revealed adaptive changes in genes recruited from pollen tube development in parasitic lineages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10</a:t>
            </a:fld>
            <a:endParaRPr lang="en-US"/>
          </a:p>
        </p:txBody>
      </p:sp>
    </p:spTree>
    <p:extLst>
      <p:ext uri="{BB962C8B-B14F-4D97-AF65-F5344CB8AC3E}">
        <p14:creationId xmlns:p14="http://schemas.microsoft.com/office/powerpoint/2010/main" val="128847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11</a:t>
            </a:fld>
            <a:endParaRPr lang="en-US"/>
          </a:p>
        </p:txBody>
      </p:sp>
    </p:spTree>
    <p:extLst>
      <p:ext uri="{BB962C8B-B14F-4D97-AF65-F5344CB8AC3E}">
        <p14:creationId xmlns:p14="http://schemas.microsoft.com/office/powerpoint/2010/main" val="179488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12</a:t>
            </a:fld>
            <a:endParaRPr lang="en-US"/>
          </a:p>
        </p:txBody>
      </p:sp>
    </p:spTree>
    <p:extLst>
      <p:ext uri="{BB962C8B-B14F-4D97-AF65-F5344CB8AC3E}">
        <p14:creationId xmlns:p14="http://schemas.microsoft.com/office/powerpoint/2010/main" val="95812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occur in many life forms, including annual and perennial herbs (e.g. </a:t>
            </a:r>
            <a:r>
              <a:rPr lang="en-US" dirty="0" err="1" smtClean="0"/>
              <a:t>Rhinanthus</a:t>
            </a:r>
            <a:r>
              <a:rPr lang="en-US" dirty="0" smtClean="0"/>
              <a:t> spp. and </a:t>
            </a:r>
            <a:r>
              <a:rPr lang="en-US" dirty="0" err="1" smtClean="0"/>
              <a:t>Bartsia</a:t>
            </a:r>
            <a:r>
              <a:rPr lang="en-US" dirty="0" smtClean="0"/>
              <a:t> spp.), vines (e.g. </a:t>
            </a:r>
            <a:r>
              <a:rPr lang="en-US" dirty="0" err="1" smtClean="0"/>
              <a:t>Cuscuta</a:t>
            </a:r>
            <a:r>
              <a:rPr lang="en-US" dirty="0" smtClean="0"/>
              <a:t> spp. and </a:t>
            </a:r>
            <a:r>
              <a:rPr lang="en-US" dirty="0" err="1" smtClean="0"/>
              <a:t>Cassytha</a:t>
            </a:r>
            <a:r>
              <a:rPr lang="en-US" dirty="0" smtClean="0"/>
              <a:t> spp.), shrubs (e.g. </a:t>
            </a:r>
            <a:r>
              <a:rPr lang="en-US" dirty="0" err="1" smtClean="0"/>
              <a:t>Olax</a:t>
            </a:r>
            <a:r>
              <a:rPr lang="en-US" dirty="0" smtClean="0"/>
              <a:t> spp. and mistletoes) and trees (</a:t>
            </a:r>
            <a:r>
              <a:rPr lang="en-US" dirty="0" err="1" smtClean="0"/>
              <a:t>sandlewoods</a:t>
            </a:r>
            <a:r>
              <a:rPr lang="en-US" dirty="0" smtClean="0"/>
              <a:t>, e.g. </a:t>
            </a:r>
            <a:r>
              <a:rPr lang="en-US" dirty="0" err="1" smtClean="0"/>
              <a:t>Okoubaka</a:t>
            </a:r>
            <a:r>
              <a:rPr lang="en-US" dirty="0" smtClean="0"/>
              <a:t> </a:t>
            </a:r>
            <a:r>
              <a:rPr lang="en-US" dirty="0" err="1" smtClean="0"/>
              <a:t>aubrevillei</a:t>
            </a:r>
            <a:r>
              <a:rPr lang="en-US" dirty="0" smtClean="0"/>
              <a:t>, which grows up to 40 m tall; </a:t>
            </a:r>
            <a:r>
              <a:rPr lang="en-US" dirty="0" err="1" smtClean="0"/>
              <a:t>Veenendaal</a:t>
            </a:r>
            <a:r>
              <a:rPr lang="en-US" dirty="0" smtClean="0"/>
              <a:t> et al., 1996).</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13</a:t>
            </a:fld>
            <a:endParaRPr lang="en-US"/>
          </a:p>
        </p:txBody>
      </p:sp>
    </p:spTree>
    <p:extLst>
      <p:ext uri="{BB962C8B-B14F-4D97-AF65-F5344CB8AC3E}">
        <p14:creationId xmlns:p14="http://schemas.microsoft.com/office/powerpoint/2010/main" val="1777134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smtClean="0"/>
              <a:t>Nuytsia</a:t>
            </a:r>
            <a:r>
              <a:rPr lang="en-US" sz="1200" i="1" dirty="0" smtClean="0"/>
              <a:t> floribunda</a:t>
            </a:r>
            <a:r>
              <a:rPr lang="en-US" sz="1200" i="1" baseline="0" dirty="0" smtClean="0"/>
              <a:t> - </a:t>
            </a:r>
            <a:r>
              <a:rPr lang="en-US" dirty="0" smtClean="0"/>
              <a:t>It is a root </a:t>
            </a:r>
            <a:r>
              <a:rPr lang="en-US" dirty="0" err="1" smtClean="0"/>
              <a:t>hemiparasite</a:t>
            </a:r>
            <a:r>
              <a:rPr lang="en-US" dirty="0" smtClean="0"/>
              <a:t>, is photosynthetic and mainly obtains water and mineral nutrients from its hosts. The </a:t>
            </a:r>
            <a:r>
              <a:rPr lang="en-US" dirty="0" err="1" smtClean="0">
                <a:hlinkClick r:id="rId3" tooltip="Haustorium"/>
              </a:rPr>
              <a:t>haustoria</a:t>
            </a:r>
            <a:r>
              <a:rPr lang="en-US" dirty="0" smtClean="0"/>
              <a:t> attach themselves to roots of many nearby plants and draw water and therefore nutrients from them. </a:t>
            </a: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sandlewoods</a:t>
            </a:r>
            <a:r>
              <a:rPr lang="en-US" dirty="0" smtClean="0"/>
              <a:t>, </a:t>
            </a:r>
            <a:r>
              <a:rPr lang="en-US" dirty="0" err="1" smtClean="0"/>
              <a:t>Okoubaka</a:t>
            </a:r>
            <a:r>
              <a:rPr lang="en-US" dirty="0" smtClean="0"/>
              <a:t> </a:t>
            </a:r>
            <a:r>
              <a:rPr lang="en-US" dirty="0" err="1" smtClean="0"/>
              <a:t>aubrevillei</a:t>
            </a:r>
            <a:r>
              <a:rPr lang="en-US" dirty="0" smtClean="0"/>
              <a:t>, which grows up to 40 m tall</a:t>
            </a:r>
            <a:r>
              <a:rPr lang="en-US" baseline="0" dirty="0" smtClean="0"/>
              <a:t> – </a:t>
            </a:r>
            <a:r>
              <a:rPr lang="en-US" dirty="0" smtClean="0"/>
              <a:t>no other trees appear to grow in proximity to this tree. It also provides an explanation as to why, among other things, the locals believe the tree to possess magical powers. Powered bark is used to counteract ingested </a:t>
            </a:r>
            <a:r>
              <a:rPr lang="en-US" dirty="0" err="1" smtClean="0"/>
              <a:t>poisions</a:t>
            </a:r>
            <a:r>
              <a:rPr lang="en-US" dirty="0" smtClean="0"/>
              <a:t>. “in his own country it is customary to take some of this powder following a meal – particularly if one not is entirely certain of the host’s friendship”</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smtClean="0"/>
              <a:t>Rafflesia</a:t>
            </a:r>
            <a:r>
              <a:rPr lang="en-US" sz="1200" i="1" dirty="0" smtClean="0"/>
              <a:t> </a:t>
            </a:r>
            <a:r>
              <a:rPr lang="en-US" sz="1200" dirty="0" smtClean="0"/>
              <a:t>spp.</a:t>
            </a:r>
            <a:r>
              <a:rPr lang="en-US" sz="1200" baseline="0" dirty="0" smtClean="0"/>
              <a:t> - </a:t>
            </a:r>
            <a:r>
              <a:rPr lang="en-US" dirty="0" smtClean="0"/>
              <a:t>The plant has no stems, leaves or roots. It is a </a:t>
            </a:r>
            <a:r>
              <a:rPr lang="en-US" dirty="0" err="1" smtClean="0">
                <a:hlinkClick r:id="rId4" tooltip="Holoparasite"/>
              </a:rPr>
              <a:t>holoparasite</a:t>
            </a:r>
            <a:r>
              <a:rPr lang="en-US" dirty="0" smtClean="0"/>
              <a:t> of vines in the genus </a:t>
            </a:r>
            <a:r>
              <a:rPr lang="en-US" i="1" dirty="0" err="1" smtClean="0">
                <a:hlinkClick r:id="rId5" tooltip="Tetrastigma"/>
              </a:rPr>
              <a:t>Tetrastigma</a:t>
            </a:r>
            <a:r>
              <a:rPr lang="en-US" dirty="0" smtClean="0"/>
              <a:t> (</a:t>
            </a:r>
            <a:r>
              <a:rPr lang="en-US" dirty="0" err="1" smtClean="0">
                <a:hlinkClick r:id="rId6" tooltip="Vitaceae"/>
              </a:rPr>
              <a:t>Vitaceae</a:t>
            </a:r>
            <a:r>
              <a:rPr lang="en-US" dirty="0" smtClean="0"/>
              <a:t>), spreading its absorptive organ, the </a:t>
            </a:r>
            <a:r>
              <a:rPr lang="en-US" dirty="0" err="1" smtClean="0">
                <a:hlinkClick r:id="rId3" tooltip="Haustorium"/>
              </a:rPr>
              <a:t>haustorium</a:t>
            </a:r>
            <a:r>
              <a:rPr lang="en-US" dirty="0" smtClean="0"/>
              <a:t>, inside the tissue of the vine</a:t>
            </a:r>
            <a:r>
              <a:rPr lang="en-US" baseline="0" dirty="0" smtClean="0"/>
              <a:t> - </a:t>
            </a:r>
            <a:r>
              <a:rPr lang="en-US" dirty="0" smtClean="0"/>
              <a:t>In some species, such as </a:t>
            </a:r>
            <a:r>
              <a:rPr lang="en-US" i="1" dirty="0" err="1" smtClean="0">
                <a:hlinkClick r:id="rId7" tooltip="Rafflesia arnoldii"/>
              </a:rPr>
              <a:t>Rafflesia</a:t>
            </a:r>
            <a:r>
              <a:rPr lang="en-US" i="1" dirty="0" smtClean="0">
                <a:hlinkClick r:id="rId7" tooltip="Rafflesia arnoldii"/>
              </a:rPr>
              <a:t> </a:t>
            </a:r>
            <a:r>
              <a:rPr lang="en-US" i="1" dirty="0" err="1" smtClean="0">
                <a:hlinkClick r:id="rId7" tooltip="Rafflesia arnoldii"/>
              </a:rPr>
              <a:t>arnoldii</a:t>
            </a:r>
            <a:r>
              <a:rPr lang="en-US" dirty="0" smtClean="0"/>
              <a:t>, the flower may be over 100 </a:t>
            </a:r>
            <a:r>
              <a:rPr lang="en-US" dirty="0" err="1" smtClean="0"/>
              <a:t>centimetres</a:t>
            </a:r>
            <a:r>
              <a:rPr lang="en-US" dirty="0" smtClean="0"/>
              <a:t> (39 in) in diameter, and weigh up to 10 kilograms (22 </a:t>
            </a:r>
            <a:r>
              <a:rPr lang="en-US" dirty="0" err="1" smtClean="0"/>
              <a:t>lb</a:t>
            </a:r>
            <a:r>
              <a:rPr lang="en-US" dirty="0" smtClean="0"/>
              <a:t>). Even one of the smallest species, </a:t>
            </a:r>
            <a:r>
              <a:rPr lang="en-US" i="1" dirty="0" smtClean="0">
                <a:hlinkClick r:id="rId8" tooltip="Rafflesia baletei"/>
              </a:rPr>
              <a:t>R. </a:t>
            </a:r>
            <a:r>
              <a:rPr lang="en-US" i="1" dirty="0" err="1" smtClean="0">
                <a:hlinkClick r:id="rId8" tooltip="Rafflesia baletei"/>
              </a:rPr>
              <a:t>baletei</a:t>
            </a:r>
            <a:r>
              <a:rPr lang="en-US" dirty="0" smtClean="0"/>
              <a:t>, has 12 cm diameter flowers. </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14</a:t>
            </a:fld>
            <a:endParaRPr lang="en-US"/>
          </a:p>
        </p:txBody>
      </p:sp>
    </p:spTree>
    <p:extLst>
      <p:ext uri="{BB962C8B-B14F-4D97-AF65-F5344CB8AC3E}">
        <p14:creationId xmlns:p14="http://schemas.microsoft.com/office/powerpoint/2010/main" val="177713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15</a:t>
            </a:fld>
            <a:endParaRPr lang="en-US"/>
          </a:p>
        </p:txBody>
      </p:sp>
    </p:spTree>
    <p:extLst>
      <p:ext uri="{BB962C8B-B14F-4D97-AF65-F5344CB8AC3E}">
        <p14:creationId xmlns:p14="http://schemas.microsoft.com/office/powerpoint/2010/main" val="140036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Phoradendron</a:t>
            </a:r>
            <a:r>
              <a:rPr lang="en-US" dirty="0" smtClean="0"/>
              <a:t>, a name derived from two Greek words meaning "tree thief."  One</a:t>
            </a:r>
            <a:r>
              <a:rPr lang="en-US" baseline="0" dirty="0" smtClean="0"/>
              <a:t> species in Maryland.</a:t>
            </a:r>
            <a:endParaRPr lang="en-US" dirty="0" smtClean="0"/>
          </a:p>
          <a:p>
            <a:r>
              <a:rPr lang="en-US" dirty="0" smtClean="0"/>
              <a:t>Mistletoe seeds are covered with a </a:t>
            </a:r>
            <a:r>
              <a:rPr lang="en-US" dirty="0" err="1" smtClean="0"/>
              <a:t>musilaginous</a:t>
            </a:r>
            <a:r>
              <a:rPr lang="en-US" dirty="0" smtClean="0"/>
              <a:t>, glue-like substance called </a:t>
            </a:r>
            <a:r>
              <a:rPr lang="en-US" dirty="0" err="1" smtClean="0"/>
              <a:t>viscin</a:t>
            </a:r>
            <a:r>
              <a:rPr lang="en-US" dirty="0" smtClean="0"/>
              <a:t> that sticks to the bills of birds. In fact, it resembles rubber cement when the seeds are rolled between your fingers. When birds try to clean their bills, the seeds adhere to the limbs of other trees and shrubs. The seeds also pass through the bird's digestive tract and are transported from one bush to another in the bird's droppings. </a:t>
            </a:r>
          </a:p>
          <a:p>
            <a:r>
              <a:rPr lang="en-US" dirty="0" smtClean="0"/>
              <a:t>Mistletoe: from two Germanic words: </a:t>
            </a:r>
            <a:r>
              <a:rPr lang="en-US" dirty="0" err="1" smtClean="0"/>
              <a:t>mista</a:t>
            </a:r>
            <a:r>
              <a:rPr lang="en-US" dirty="0" smtClean="0"/>
              <a:t> (dung) and tan (twig); referring to bird droppings on a branch or stem.</a:t>
            </a:r>
          </a:p>
          <a:p>
            <a:r>
              <a:rPr lang="en-US" dirty="0" smtClean="0"/>
              <a:t>http://www.biologydiscussion.com/angiosperm/special-modes-of-nutrition-in-angiosperms-plant-physiology/23094</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16</a:t>
            </a:fld>
            <a:endParaRPr lang="en-US"/>
          </a:p>
        </p:txBody>
      </p:sp>
    </p:spTree>
    <p:extLst>
      <p:ext uri="{BB962C8B-B14F-4D97-AF65-F5344CB8AC3E}">
        <p14:creationId xmlns:p14="http://schemas.microsoft.com/office/powerpoint/2010/main" val="1148221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http://www.biologydiscussion.com/angiosperm/special-modes-of-nutrition-in-angiosperms-plant-physiology/23094</a:t>
            </a:r>
          </a:p>
          <a:p>
            <a:r>
              <a:rPr lang="en-US" dirty="0" smtClean="0"/>
              <a:t>Morning</a:t>
            </a:r>
            <a:r>
              <a:rPr lang="en-US" baseline="0" dirty="0" smtClean="0"/>
              <a:t> glory family. Nine species in the Flora of Virginia and MPB. Germinates in soil, forms small terrestrial root system that soon degenerates. </a:t>
            </a:r>
            <a:endParaRPr lang="en-US" dirty="0" smtClean="0"/>
          </a:p>
        </p:txBody>
      </p:sp>
      <p:sp>
        <p:nvSpPr>
          <p:cNvPr id="4" name="Slide Number Placeholder 3"/>
          <p:cNvSpPr>
            <a:spLocks noGrp="1"/>
          </p:cNvSpPr>
          <p:nvPr>
            <p:ph type="sldNum" sz="quarter" idx="10"/>
          </p:nvPr>
        </p:nvSpPr>
        <p:spPr/>
        <p:txBody>
          <a:bodyPr/>
          <a:lstStyle/>
          <a:p>
            <a:fld id="{A201740C-4313-486B-AC02-2785AB20BC2F}" type="slidenum">
              <a:rPr lang="en-US" smtClean="0"/>
              <a:t>17</a:t>
            </a:fld>
            <a:endParaRPr lang="en-US"/>
          </a:p>
        </p:txBody>
      </p:sp>
    </p:spTree>
    <p:extLst>
      <p:ext uri="{BB962C8B-B14F-4D97-AF65-F5344CB8AC3E}">
        <p14:creationId xmlns:p14="http://schemas.microsoft.com/office/powerpoint/2010/main" val="205303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are in the </a:t>
            </a:r>
            <a:r>
              <a:rPr lang="en-US" dirty="0" err="1" smtClean="0"/>
              <a:t>Orobanchaceae</a:t>
            </a:r>
            <a:r>
              <a:rPr lang="en-US" dirty="0" smtClean="0"/>
              <a:t> (broomrape family).</a:t>
            </a:r>
            <a:r>
              <a:rPr lang="en-US" baseline="0" dirty="0" smtClean="0"/>
              <a:t> </a:t>
            </a:r>
            <a:r>
              <a:rPr lang="en-US" baseline="0" dirty="0" err="1" smtClean="0"/>
              <a:t>Hemiparasitic</a:t>
            </a:r>
            <a:r>
              <a:rPr lang="en-US" baseline="0" dirty="0" smtClean="0"/>
              <a:t> members used to be in the </a:t>
            </a:r>
            <a:r>
              <a:rPr lang="en-US" baseline="0" dirty="0" err="1" smtClean="0"/>
              <a:t>Scrophularaceae</a:t>
            </a:r>
            <a:r>
              <a:rPr lang="en-US" baseline="0" dirty="0" smtClean="0"/>
              <a:t>.</a:t>
            </a:r>
          </a:p>
          <a:p>
            <a:r>
              <a:rPr lang="en-US" dirty="0" smtClean="0"/>
              <a:t>English name broomrape because they were thought to grow as tubers (“</a:t>
            </a:r>
            <a:r>
              <a:rPr lang="en-US" dirty="0" err="1" smtClean="0"/>
              <a:t>rapum</a:t>
            </a:r>
            <a:r>
              <a:rPr lang="en-US" dirty="0" smtClean="0"/>
              <a:t>”) from brooms (the common name for the legume </a:t>
            </a:r>
            <a:r>
              <a:rPr lang="en-US" i="1" dirty="0" err="1" smtClean="0"/>
              <a:t>Cytisus</a:t>
            </a:r>
            <a:r>
              <a:rPr lang="en-US" dirty="0" smtClean="0"/>
              <a:t>).</a:t>
            </a:r>
          </a:p>
        </p:txBody>
      </p:sp>
      <p:sp>
        <p:nvSpPr>
          <p:cNvPr id="4" name="Slide Number Placeholder 3"/>
          <p:cNvSpPr>
            <a:spLocks noGrp="1"/>
          </p:cNvSpPr>
          <p:nvPr>
            <p:ph type="sldNum" sz="quarter" idx="10"/>
          </p:nvPr>
        </p:nvSpPr>
        <p:spPr/>
        <p:txBody>
          <a:bodyPr/>
          <a:lstStyle/>
          <a:p>
            <a:fld id="{A201740C-4313-486B-AC02-2785AB20BC2F}" type="slidenum">
              <a:rPr lang="en-US" smtClean="0"/>
              <a:t>18</a:t>
            </a:fld>
            <a:endParaRPr lang="en-US"/>
          </a:p>
        </p:txBody>
      </p:sp>
    </p:spTree>
    <p:extLst>
      <p:ext uri="{BB962C8B-B14F-4D97-AF65-F5344CB8AC3E}">
        <p14:creationId xmlns:p14="http://schemas.microsoft.com/office/powerpoint/2010/main" val="405083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Family: </a:t>
            </a:r>
            <a:r>
              <a:rPr lang="en-US" dirty="0" err="1" smtClean="0">
                <a:effectLst/>
                <a:hlinkClick r:id="rId3"/>
              </a:rPr>
              <a:t>Orobanchaceae</a:t>
            </a:r>
            <a:r>
              <a:rPr lang="en-US" baseline="0" dirty="0" smtClean="0">
                <a:effectLst/>
              </a:rPr>
              <a:t>  </a:t>
            </a:r>
            <a:r>
              <a:rPr lang="en-US" dirty="0" err="1" smtClean="0"/>
              <a:t>Beechdrops</a:t>
            </a:r>
            <a:r>
              <a:rPr lang="en-US" dirty="0" smtClean="0"/>
              <a:t> are used to monitor forest health because of their dependence on their host and the sensitivity to its environment.</a:t>
            </a:r>
          </a:p>
          <a:p>
            <a:r>
              <a:rPr lang="en-US" dirty="0" smtClean="0"/>
              <a:t>The comparisons of the demographic histories of the host and the parasite strongly suggest that host density was the primary determinant in the parasite's range expansion and population genetics—not the host's own genetic patterns and migration routes. </a:t>
            </a:r>
          </a:p>
        </p:txBody>
      </p:sp>
      <p:sp>
        <p:nvSpPr>
          <p:cNvPr id="4" name="Slide Number Placeholder 3"/>
          <p:cNvSpPr>
            <a:spLocks noGrp="1"/>
          </p:cNvSpPr>
          <p:nvPr>
            <p:ph type="sldNum" sz="quarter" idx="10"/>
          </p:nvPr>
        </p:nvSpPr>
        <p:spPr/>
        <p:txBody>
          <a:bodyPr/>
          <a:lstStyle/>
          <a:p>
            <a:fld id="{A201740C-4313-486B-AC02-2785AB20BC2F}" type="slidenum">
              <a:rPr lang="en-US" smtClean="0"/>
              <a:t>19</a:t>
            </a:fld>
            <a:endParaRPr lang="en-US"/>
          </a:p>
        </p:txBody>
      </p:sp>
    </p:spTree>
    <p:extLst>
      <p:ext uri="{BB962C8B-B14F-4D97-AF65-F5344CB8AC3E}">
        <p14:creationId xmlns:p14="http://schemas.microsoft.com/office/powerpoint/2010/main" val="414981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2</a:t>
            </a:fld>
            <a:endParaRPr lang="en-US"/>
          </a:p>
        </p:txBody>
      </p:sp>
    </p:spTree>
    <p:extLst>
      <p:ext uri="{BB962C8B-B14F-4D97-AF65-F5344CB8AC3E}">
        <p14:creationId xmlns:p14="http://schemas.microsoft.com/office/powerpoint/2010/main" val="106925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blooming, resembles a pine cone or cob of corn growing from the roots of mostly oak and beech trees.</a:t>
            </a:r>
          </a:p>
          <a:p>
            <a:r>
              <a:rPr lang="en-US" dirty="0" smtClean="0"/>
              <a:t>It is usually found in dense clumps of several erect stems and growing in shady forested sites. </a:t>
            </a:r>
          </a:p>
          <a:p>
            <a:r>
              <a:rPr lang="en-US" dirty="0" smtClean="0"/>
              <a:t>The scientific name comes from the appearance of the erect stems which have numerous scale like flowers that look a bit like a pinecone, with </a:t>
            </a:r>
            <a:r>
              <a:rPr lang="en-US" dirty="0" err="1" smtClean="0"/>
              <a:t>conos</a:t>
            </a:r>
            <a:r>
              <a:rPr lang="en-US" dirty="0" smtClean="0"/>
              <a:t> meaning ‘cone’ and </a:t>
            </a:r>
            <a:r>
              <a:rPr lang="en-US" dirty="0" err="1" smtClean="0"/>
              <a:t>pholos</a:t>
            </a:r>
            <a:r>
              <a:rPr lang="en-US" dirty="0" smtClean="0"/>
              <a:t> meaning ‘scale’ in ancient Greek (Black and </a:t>
            </a:r>
            <a:r>
              <a:rPr lang="en-US" dirty="0" err="1" smtClean="0"/>
              <a:t>Judziewicz</a:t>
            </a:r>
            <a:r>
              <a:rPr lang="en-US" dirty="0" smtClean="0"/>
              <a:t>, 2008). </a:t>
            </a:r>
          </a:p>
          <a:p>
            <a:r>
              <a:rPr lang="en-US" dirty="0" smtClean="0"/>
              <a:t>This dense inflorescence comes to the surface only after the parasite’s root system attaches to the oak root and forms a large woody gall and then builds up enough growth (about four years) </a:t>
            </a:r>
          </a:p>
        </p:txBody>
      </p:sp>
      <p:sp>
        <p:nvSpPr>
          <p:cNvPr id="4" name="Slide Number Placeholder 3"/>
          <p:cNvSpPr>
            <a:spLocks noGrp="1"/>
          </p:cNvSpPr>
          <p:nvPr>
            <p:ph type="sldNum" sz="quarter" idx="10"/>
          </p:nvPr>
        </p:nvSpPr>
        <p:spPr/>
        <p:txBody>
          <a:bodyPr/>
          <a:lstStyle/>
          <a:p>
            <a:fld id="{A201740C-4313-486B-AC02-2785AB20BC2F}" type="slidenum">
              <a:rPr lang="en-US" smtClean="0"/>
              <a:t>20</a:t>
            </a:fld>
            <a:endParaRPr lang="en-US"/>
          </a:p>
        </p:txBody>
      </p:sp>
    </p:spTree>
    <p:extLst>
      <p:ext uri="{BB962C8B-B14F-4D97-AF65-F5344CB8AC3E}">
        <p14:creationId xmlns:p14="http://schemas.microsoft.com/office/powerpoint/2010/main" val="420381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hlinkClick r:id="rId3" tooltip="Orobanchaceae"/>
              </a:rPr>
              <a:t>Orobanchaceae</a:t>
            </a:r>
            <a:r>
              <a:rPr lang="en-US" dirty="0" smtClean="0"/>
              <a:t>: Though it can survive on its own, studies indicate a forty-fold growth increase when its roots parasitize those of another plant for nutrients.</a:t>
            </a:r>
            <a:r>
              <a:rPr lang="en-US" baseline="30000" dirty="0" smtClean="0">
                <a:hlinkClick r:id="rId4"/>
              </a:rPr>
              <a:t>[5]</a:t>
            </a:r>
            <a:r>
              <a:rPr lang="en-US" dirty="0" smtClean="0"/>
              <a:t> It is primarily pollinated by </a:t>
            </a:r>
            <a:r>
              <a:rPr lang="en-US" dirty="0" smtClean="0">
                <a:hlinkClick r:id="rId5" tooltip="Ruby-throated hummingbird"/>
              </a:rPr>
              <a:t>ruby-throated hummingbirds</a:t>
            </a:r>
            <a:r>
              <a:rPr lang="en-US" dirty="0" smtClean="0"/>
              <a:t> who can transfer the pollen long distances between typically small and scattered populations of this plant. </a:t>
            </a:r>
          </a:p>
        </p:txBody>
      </p:sp>
      <p:sp>
        <p:nvSpPr>
          <p:cNvPr id="4" name="Slide Number Placeholder 3"/>
          <p:cNvSpPr>
            <a:spLocks noGrp="1"/>
          </p:cNvSpPr>
          <p:nvPr>
            <p:ph type="sldNum" sz="quarter" idx="10"/>
          </p:nvPr>
        </p:nvSpPr>
        <p:spPr/>
        <p:txBody>
          <a:bodyPr/>
          <a:lstStyle/>
          <a:p>
            <a:fld id="{A201740C-4313-486B-AC02-2785AB20BC2F}" type="slidenum">
              <a:rPr lang="en-US" smtClean="0"/>
              <a:t>21</a:t>
            </a:fld>
            <a:endParaRPr lang="en-US"/>
          </a:p>
        </p:txBody>
      </p:sp>
    </p:spTree>
    <p:extLst>
      <p:ext uri="{BB962C8B-B14F-4D97-AF65-F5344CB8AC3E}">
        <p14:creationId xmlns:p14="http://schemas.microsoft.com/office/powerpoint/2010/main" val="646700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20%–80% of </a:t>
            </a:r>
            <a:r>
              <a:rPr lang="en-US" sz="1200" b="0" i="0" u="none" strike="noStrike" kern="1200" baseline="0" dirty="0" err="1" smtClean="0">
                <a:solidFill>
                  <a:schemeClr val="tx1"/>
                </a:solidFill>
                <a:latin typeface="+mn-lt"/>
                <a:ea typeface="+mn-ea"/>
                <a:cs typeface="+mn-cs"/>
              </a:rPr>
              <a:t>hemiparasite</a:t>
            </a:r>
            <a:r>
              <a:rPr lang="en-US" sz="1200" b="0" i="0" u="none" strike="noStrike" kern="1200" baseline="0" dirty="0" smtClean="0">
                <a:solidFill>
                  <a:schemeClr val="tx1"/>
                </a:solidFill>
                <a:latin typeface="+mn-lt"/>
                <a:ea typeface="+mn-ea"/>
                <a:cs typeface="+mn-cs"/>
              </a:rPr>
              <a:t> biomass is derived from the host assimilates differing across species and developmental stages.</a:t>
            </a:r>
          </a:p>
          <a:p>
            <a:r>
              <a:rPr lang="en-US" sz="1200" b="0" i="0" u="none" strike="noStrike" kern="1200" baseline="0" dirty="0" smtClean="0">
                <a:solidFill>
                  <a:schemeClr val="tx1"/>
                </a:solidFill>
                <a:latin typeface="+mn-lt"/>
                <a:ea typeface="+mn-ea"/>
                <a:cs typeface="+mn-cs"/>
              </a:rPr>
              <a:t>Numerous studies conducted in arid or semiarid conditions have thus demonstrated 50–80% proportion of host derived carbon in biomass of mistletoes.</a:t>
            </a:r>
          </a:p>
          <a:p>
            <a:r>
              <a:rPr lang="en-US" sz="1200" b="0" i="0" u="none" strike="noStrike" kern="1200" baseline="0" dirty="0" smtClean="0">
                <a:solidFill>
                  <a:schemeClr val="tx1"/>
                </a:solidFill>
                <a:latin typeface="+mn-lt"/>
                <a:ea typeface="+mn-ea"/>
                <a:cs typeface="+mn-cs"/>
              </a:rPr>
              <a:t>The ability of </a:t>
            </a:r>
            <a:r>
              <a:rPr lang="en-US" sz="1200" b="0" i="0" u="none" strike="noStrike" kern="1200" baseline="0" dirty="0" err="1" smtClean="0">
                <a:solidFill>
                  <a:schemeClr val="tx1"/>
                </a:solidFill>
                <a:latin typeface="+mn-lt"/>
                <a:ea typeface="+mn-ea"/>
                <a:cs typeface="+mn-cs"/>
              </a:rPr>
              <a:t>hemiparasites</a:t>
            </a:r>
            <a:r>
              <a:rPr lang="en-US" sz="1200" b="0" i="0" u="none" strike="noStrike" kern="1200" baseline="0" dirty="0" smtClean="0">
                <a:solidFill>
                  <a:schemeClr val="tx1"/>
                </a:solidFill>
                <a:latin typeface="+mn-lt"/>
                <a:ea typeface="+mn-ea"/>
                <a:cs typeface="+mn-cs"/>
              </a:rPr>
              <a:t> to acquire organic carbon (largely in the form of xylem-mobile organic and amino acids)</a:t>
            </a:r>
            <a:endParaRPr lang="en-US" dirty="0" smtClean="0"/>
          </a:p>
          <a:p>
            <a:endParaRPr lang="en-US" dirty="0" smtClean="0"/>
          </a:p>
          <a:p>
            <a:r>
              <a:rPr lang="en-US" dirty="0" smtClean="0"/>
              <a:t>In general, </a:t>
            </a:r>
            <a:r>
              <a:rPr lang="en-US" dirty="0" err="1" smtClean="0"/>
              <a:t>holoparasites</a:t>
            </a:r>
            <a:r>
              <a:rPr lang="en-US" dirty="0" smtClean="0"/>
              <a:t> tend to have leaves reduced to scales (or absent in </a:t>
            </a:r>
            <a:r>
              <a:rPr lang="en-US" dirty="0" err="1" smtClean="0"/>
              <a:t>Hydnoraceae</a:t>
            </a:r>
            <a:r>
              <a:rPr lang="en-US" dirty="0" smtClean="0"/>
              <a:t>), succulent stems, and a primary </a:t>
            </a:r>
            <a:r>
              <a:rPr lang="en-US" dirty="0" err="1" smtClean="0"/>
              <a:t>haustorium</a:t>
            </a:r>
            <a:r>
              <a:rPr lang="en-US" dirty="0" smtClean="0"/>
              <a:t> (derived from the seedling radicle). On the forest floor, little sunlight penetrates, hence </a:t>
            </a:r>
            <a:r>
              <a:rPr lang="en-US" dirty="0" err="1" smtClean="0"/>
              <a:t>nonphotosynthetic</a:t>
            </a:r>
            <a:r>
              <a:rPr lang="en-US" dirty="0" smtClean="0"/>
              <a:t> </a:t>
            </a:r>
            <a:r>
              <a:rPr lang="en-US" dirty="0" err="1" smtClean="0"/>
              <a:t>holoparasites</a:t>
            </a:r>
            <a:r>
              <a:rPr lang="en-US" dirty="0" smtClean="0"/>
              <a:t> such as </a:t>
            </a:r>
            <a:r>
              <a:rPr lang="en-US" dirty="0" err="1" smtClean="0"/>
              <a:t>Balanophoraceae</a:t>
            </a:r>
            <a:r>
              <a:rPr lang="en-US" dirty="0" smtClean="0"/>
              <a:t> and </a:t>
            </a:r>
            <a:r>
              <a:rPr lang="en-US" dirty="0" err="1" smtClean="0"/>
              <a:t>Rafflesiaceae</a:t>
            </a:r>
            <a:r>
              <a:rPr lang="en-US" dirty="0" smtClean="0"/>
              <a:t> can be found here. </a:t>
            </a:r>
          </a:p>
        </p:txBody>
      </p:sp>
      <p:sp>
        <p:nvSpPr>
          <p:cNvPr id="4" name="Slide Number Placeholder 3"/>
          <p:cNvSpPr>
            <a:spLocks noGrp="1"/>
          </p:cNvSpPr>
          <p:nvPr>
            <p:ph type="sldNum" sz="quarter" idx="10"/>
          </p:nvPr>
        </p:nvSpPr>
        <p:spPr/>
        <p:txBody>
          <a:bodyPr/>
          <a:lstStyle/>
          <a:p>
            <a:fld id="{A201740C-4313-486B-AC02-2785AB20BC2F}" type="slidenum">
              <a:rPr lang="en-US" smtClean="0"/>
              <a:t>22</a:t>
            </a:fld>
            <a:endParaRPr lang="en-US"/>
          </a:p>
        </p:txBody>
      </p:sp>
    </p:spTree>
    <p:extLst>
      <p:ext uri="{BB962C8B-B14F-4D97-AF65-F5344CB8AC3E}">
        <p14:creationId xmlns:p14="http://schemas.microsoft.com/office/powerpoint/2010/main" val="417307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Obligate Parasite</a:t>
            </a:r>
            <a:r>
              <a:rPr lang="en-US" dirty="0" smtClean="0"/>
              <a:t>. A plant that must attach to a host to complete its life cycle. All </a:t>
            </a:r>
            <a:r>
              <a:rPr lang="en-US" dirty="0" err="1" smtClean="0"/>
              <a:t>holoparasites</a:t>
            </a:r>
            <a:r>
              <a:rPr lang="en-US" dirty="0" smtClean="0"/>
              <a:t> are obligate whereas only some </a:t>
            </a:r>
            <a:r>
              <a:rPr lang="en-US" dirty="0" err="1" smtClean="0"/>
              <a:t>hemiparasites</a:t>
            </a:r>
            <a:r>
              <a:rPr lang="en-US" dirty="0" smtClean="0"/>
              <a:t> are obligate such as mistletoes and </a:t>
            </a:r>
            <a:r>
              <a:rPr lang="en-US" i="1" dirty="0" err="1" smtClean="0">
                <a:hlinkClick r:id="rId3"/>
              </a:rPr>
              <a:t>Striga</a:t>
            </a:r>
            <a:r>
              <a:rPr lang="en-US" i="1" dirty="0" smtClean="0">
                <a:hlinkClick r:id="rId3"/>
              </a:rPr>
              <a:t> </a:t>
            </a:r>
            <a:r>
              <a:rPr lang="en-US" i="1" dirty="0" err="1" smtClean="0">
                <a:hlinkClick r:id="rId3"/>
              </a:rPr>
              <a:t>asiatica</a:t>
            </a:r>
            <a:r>
              <a:rPr lang="en-US" dirty="0" smtClean="0"/>
              <a:t>.</a:t>
            </a:r>
          </a:p>
          <a:p>
            <a:r>
              <a:rPr lang="en-US" sz="1200" b="0" i="0" u="none" strike="noStrike" kern="1200" baseline="0" dirty="0" smtClean="0">
                <a:solidFill>
                  <a:schemeClr val="tx1"/>
                </a:solidFill>
                <a:latin typeface="+mn-lt"/>
                <a:ea typeface="+mn-ea"/>
                <a:cs typeface="+mn-cs"/>
              </a:rPr>
              <a:t>Stem </a:t>
            </a:r>
            <a:r>
              <a:rPr lang="en-US" sz="1200" b="0" i="0" u="none" strike="noStrike" kern="1200" baseline="0" dirty="0" err="1" smtClean="0">
                <a:solidFill>
                  <a:schemeClr val="tx1"/>
                </a:solidFill>
                <a:latin typeface="+mn-lt"/>
                <a:ea typeface="+mn-ea"/>
                <a:cs typeface="+mn-cs"/>
              </a:rPr>
              <a:t>hemiparasites</a:t>
            </a:r>
            <a:r>
              <a:rPr lang="en-US" sz="1200" b="0" i="0" u="none" strike="noStrike" kern="1200" baseline="0" dirty="0" smtClean="0">
                <a:solidFill>
                  <a:schemeClr val="tx1"/>
                </a:solidFill>
                <a:latin typeface="+mn-lt"/>
                <a:ea typeface="+mn-ea"/>
                <a:cs typeface="+mn-cs"/>
              </a:rPr>
              <a:t> are attached to the host stem (usually trunk or branches) and are all obligate parasites, unable to survive without a host.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Facultative Parasite</a:t>
            </a:r>
            <a:r>
              <a:rPr lang="en-US" dirty="0" smtClean="0"/>
              <a:t>. A </a:t>
            </a:r>
            <a:r>
              <a:rPr lang="en-US" dirty="0" err="1" smtClean="0"/>
              <a:t>hemiparasitic</a:t>
            </a:r>
            <a:r>
              <a:rPr lang="en-US" dirty="0" smtClean="0"/>
              <a:t> plant that does not require a host to complete its life cycle. Note, however, that in nature, parasitism is nearly always observed. Many members of </a:t>
            </a:r>
            <a:r>
              <a:rPr lang="en-US" dirty="0" err="1" smtClean="0"/>
              <a:t>Orobanchaceae</a:t>
            </a:r>
            <a:r>
              <a:rPr lang="en-US" dirty="0" smtClean="0"/>
              <a:t> are facultative </a:t>
            </a:r>
            <a:r>
              <a:rPr lang="en-US" dirty="0" err="1" smtClean="0"/>
              <a:t>hemiparasites</a:t>
            </a:r>
            <a:r>
              <a:rPr lang="en-US" dirty="0" smtClean="0"/>
              <a:t> such as </a:t>
            </a:r>
            <a:r>
              <a:rPr lang="en-US" i="1" dirty="0" err="1" smtClean="0">
                <a:hlinkClick r:id="rId4"/>
              </a:rPr>
              <a:t>Agalinis</a:t>
            </a:r>
            <a:r>
              <a:rPr lang="en-US" dirty="0" smtClean="0"/>
              <a:t>, </a:t>
            </a:r>
            <a:r>
              <a:rPr lang="en-US" i="1" dirty="0" err="1" smtClean="0">
                <a:hlinkClick r:id="rId5"/>
              </a:rPr>
              <a:t>Aureolaria</a:t>
            </a:r>
            <a:r>
              <a:rPr lang="en-US" dirty="0" smtClean="0"/>
              <a:t>, and </a:t>
            </a:r>
            <a:r>
              <a:rPr lang="en-US" i="1" dirty="0" err="1" smtClean="0">
                <a:hlinkClick r:id="rId6"/>
              </a:rPr>
              <a:t>Seymeria</a:t>
            </a:r>
            <a:r>
              <a:rPr lang="en-US" dirty="0" smtClean="0"/>
              <a:t>. Some root parasites can complete</a:t>
            </a:r>
            <a:r>
              <a:rPr lang="en-US" baseline="0" dirty="0" smtClean="0"/>
              <a:t> life cycle without host but rarely do. </a:t>
            </a:r>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23</a:t>
            </a:fld>
            <a:endParaRPr lang="en-US"/>
          </a:p>
        </p:txBody>
      </p:sp>
    </p:spTree>
    <p:extLst>
      <p:ext uri="{BB962C8B-B14F-4D97-AF65-F5344CB8AC3E}">
        <p14:creationId xmlns:p14="http://schemas.microsoft.com/office/powerpoint/2010/main" val="223852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Evidence exists that the generalist strategy has the greatest chance for survival over evolutionary time.</a:t>
            </a:r>
          </a:p>
          <a:p>
            <a:r>
              <a:rPr lang="en-US" sz="1200" b="0" i="0" kern="1200" dirty="0" smtClean="0">
                <a:solidFill>
                  <a:schemeClr val="tx1"/>
                </a:solidFill>
                <a:effectLst/>
                <a:latin typeface="+mn-lt"/>
                <a:ea typeface="+mn-ea"/>
                <a:cs typeface="+mn-cs"/>
              </a:rPr>
              <a:t>Most</a:t>
            </a:r>
            <a:r>
              <a:rPr lang="en-US" sz="1200" b="0" i="0" kern="1200" baseline="0" dirty="0" smtClean="0">
                <a:solidFill>
                  <a:schemeClr val="tx1"/>
                </a:solidFill>
                <a:effectLst/>
                <a:latin typeface="+mn-lt"/>
                <a:ea typeface="+mn-ea"/>
                <a:cs typeface="+mn-cs"/>
              </a:rPr>
              <a:t> parasitic plants are generalists</a:t>
            </a:r>
          </a:p>
          <a:p>
            <a:r>
              <a:rPr lang="en-US" dirty="0" smtClean="0"/>
              <a:t>Intriguingly, despite the large host range of the majority of parasitic plants, many also show high levels of host preference, such that while many different plant species within a community can act as hosts, the majority of hosts are taken from just a subset of those available </a:t>
            </a:r>
          </a:p>
          <a:p>
            <a:r>
              <a:rPr lang="en-US" dirty="0" smtClean="0"/>
              <a:t>Better host:</a:t>
            </a:r>
            <a:r>
              <a:rPr lang="en-US" baseline="0" dirty="0" smtClean="0"/>
              <a:t> longer lived (woody), high nitrogen (legume), accessible vascular system, low defenses, better access to limiting resources (deep water in drought)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24</a:t>
            </a:fld>
            <a:endParaRPr lang="en-US"/>
          </a:p>
        </p:txBody>
      </p:sp>
    </p:spTree>
    <p:extLst>
      <p:ext uri="{BB962C8B-B14F-4D97-AF65-F5344CB8AC3E}">
        <p14:creationId xmlns:p14="http://schemas.microsoft.com/office/powerpoint/2010/main" val="2933112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parasitic plant species have evolved under the constraint that they do not kill their hosts prior to successful reproduction.</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25</a:t>
            </a:fld>
            <a:endParaRPr lang="en-US"/>
          </a:p>
        </p:txBody>
      </p:sp>
    </p:spTree>
    <p:extLst>
      <p:ext uri="{BB962C8B-B14F-4D97-AF65-F5344CB8AC3E}">
        <p14:creationId xmlns:p14="http://schemas.microsoft.com/office/powerpoint/2010/main" val="2746364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Several parasitic plants are among the most devastating agricultural weed pests worldwide. </a:t>
            </a:r>
          </a:p>
          <a:p>
            <a:r>
              <a:rPr lang="en-US" sz="1200" b="0" i="0" u="none" strike="noStrike" kern="1200" baseline="0" dirty="0" smtClean="0">
                <a:solidFill>
                  <a:schemeClr val="tx1"/>
                </a:solidFill>
                <a:latin typeface="+mn-lt"/>
                <a:ea typeface="+mn-ea"/>
                <a:cs typeface="+mn-cs"/>
              </a:rPr>
              <a:t>M</a:t>
            </a:r>
            <a:r>
              <a:rPr lang="en-US" dirty="0" smtClean="0"/>
              <a:t>ost of the damage inflicted upon economically valuable hosts is caused by just four genera: </a:t>
            </a:r>
            <a:r>
              <a:rPr lang="en-US" dirty="0" err="1" smtClean="0"/>
              <a:t>Cuscuta</a:t>
            </a:r>
            <a:r>
              <a:rPr lang="en-US" dirty="0" smtClean="0"/>
              <a:t>, </a:t>
            </a:r>
            <a:r>
              <a:rPr lang="en-US" dirty="0" err="1" smtClean="0"/>
              <a:t>Arceuthobium</a:t>
            </a:r>
            <a:r>
              <a:rPr lang="en-US" dirty="0" smtClean="0"/>
              <a:t>, </a:t>
            </a:r>
            <a:r>
              <a:rPr lang="en-US" dirty="0" err="1" smtClean="0"/>
              <a:t>Orobanche</a:t>
            </a:r>
            <a:r>
              <a:rPr lang="en-US" dirty="0" smtClean="0"/>
              <a:t>, and </a:t>
            </a:r>
            <a:r>
              <a:rPr lang="en-US" dirty="0" err="1" smtClean="0"/>
              <a:t>Striga</a:t>
            </a:r>
            <a:r>
              <a:rPr lang="en-US" dirty="0" smtClean="0"/>
              <a:t>. </a:t>
            </a:r>
          </a:p>
          <a:p>
            <a:r>
              <a:rPr lang="en-US" b="1" dirty="0" smtClean="0"/>
              <a:t>“</a:t>
            </a:r>
            <a:r>
              <a:rPr lang="en-US" b="1" i="1" dirty="0" err="1" smtClean="0"/>
              <a:t>Striga</a:t>
            </a:r>
            <a:r>
              <a:rPr lang="en-US" b="1" i="1" dirty="0" smtClean="0"/>
              <a:t> </a:t>
            </a:r>
            <a:r>
              <a:rPr lang="en-US" b="1" i="1" dirty="0" err="1" smtClean="0"/>
              <a:t>hermonthica</a:t>
            </a:r>
            <a:r>
              <a:rPr lang="en-US" b="1" dirty="0" smtClean="0"/>
              <a:t> (L.) </a:t>
            </a:r>
            <a:r>
              <a:rPr lang="en-US" b="1" dirty="0" err="1" smtClean="0"/>
              <a:t>Benth</a:t>
            </a:r>
            <a:r>
              <a:rPr lang="en-US" b="1" dirty="0" smtClean="0"/>
              <a:t>. or </a:t>
            </a:r>
            <a:r>
              <a:rPr lang="en-US" b="1" dirty="0" err="1" smtClean="0"/>
              <a:t>witchweed</a:t>
            </a:r>
            <a:r>
              <a:rPr lang="en-US" b="1" dirty="0" smtClean="0"/>
              <a:t> is a parasitic weed that attacks maize, sorghum, and pearl millet. </a:t>
            </a:r>
            <a:r>
              <a:rPr lang="en-US" dirty="0" smtClean="0"/>
              <a:t>The parasitic weed </a:t>
            </a:r>
            <a:r>
              <a:rPr lang="en-US" i="1" dirty="0" err="1" smtClean="0"/>
              <a:t>Striga</a:t>
            </a:r>
            <a:r>
              <a:rPr lang="en-US" dirty="0" smtClean="0"/>
              <a:t> causes yield losses of 30-80% on 2.5 million hectares of crops in Africa. </a:t>
            </a:r>
          </a:p>
          <a:p>
            <a:r>
              <a:rPr lang="en-US" b="1" i="1" dirty="0" err="1" smtClean="0"/>
              <a:t>Striga</a:t>
            </a:r>
            <a:r>
              <a:rPr lang="en-US" b="1" dirty="0" smtClean="0"/>
              <a:t> infestations can become so severe in all major cereal producing regions of Africa that farmers will abandon their fields to cereal production and therefore large swathes of Africa will be precluded from becoming major cereal producing areas.</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26</a:t>
            </a:fld>
            <a:endParaRPr lang="en-US"/>
          </a:p>
        </p:txBody>
      </p:sp>
    </p:spTree>
    <p:extLst>
      <p:ext uri="{BB962C8B-B14F-4D97-AF65-F5344CB8AC3E}">
        <p14:creationId xmlns:p14="http://schemas.microsoft.com/office/powerpoint/2010/main" val="2536035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smtClean="0">
                <a:solidFill>
                  <a:schemeClr val="tx1"/>
                </a:solidFill>
                <a:effectLst/>
                <a:latin typeface="+mn-lt"/>
                <a:ea typeface="+mn-ea"/>
                <a:cs typeface="+mn-cs"/>
              </a:rPr>
              <a:t>Animation of effects of dwarf mistletoe over 100 years in a Douglas-fir stand. </a:t>
            </a:r>
            <a:endParaRPr lang="en-US" dirty="0" smtClean="0"/>
          </a:p>
          <a:p>
            <a:pPr lvl="0"/>
            <a:r>
              <a:rPr lang="en-US" dirty="0" smtClean="0"/>
              <a:t>Gymnosperms</a:t>
            </a:r>
          </a:p>
          <a:p>
            <a:pPr lvl="0"/>
            <a:r>
              <a:rPr lang="en-US" dirty="0" smtClean="0"/>
              <a:t>11.3 million cubic meters of wood in the western U.S. </a:t>
            </a:r>
          </a:p>
          <a:p>
            <a:pPr lvl="0"/>
            <a:r>
              <a:rPr lang="en-US" dirty="0" smtClean="0"/>
              <a:t>$1.4 billion dollars in losses</a:t>
            </a:r>
          </a:p>
          <a:p>
            <a:pPr lvl="0"/>
            <a:r>
              <a:rPr lang="en-US" dirty="0" smtClean="0"/>
              <a:t>1,000,000 homes per year!</a:t>
            </a:r>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27</a:t>
            </a:fld>
            <a:endParaRPr lang="en-US"/>
          </a:p>
        </p:txBody>
      </p:sp>
    </p:spTree>
    <p:extLst>
      <p:ext uri="{BB962C8B-B14F-4D97-AF65-F5344CB8AC3E}">
        <p14:creationId xmlns:p14="http://schemas.microsoft.com/office/powerpoint/2010/main" val="192730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Parasitism often severely reduces host performance, which leads to changes in competitive interactions between host and </a:t>
            </a:r>
            <a:r>
              <a:rPr lang="en-US" dirty="0" err="1" smtClean="0"/>
              <a:t>nonhost</a:t>
            </a:r>
            <a:r>
              <a:rPr lang="en-US" dirty="0" smtClean="0"/>
              <a:t> plants and a cascade of effects on community structure, diversity, vegetation cycling and zonation (</a:t>
            </a:r>
            <a:r>
              <a:rPr lang="en-US" dirty="0" err="1" smtClean="0"/>
              <a:t>Pennings</a:t>
            </a:r>
            <a:r>
              <a:rPr lang="en-US" dirty="0" smtClean="0"/>
              <a:t> &amp; Callaway, 2002). </a:t>
            </a:r>
          </a:p>
          <a:p>
            <a:r>
              <a:rPr lang="en-US" dirty="0" smtClean="0"/>
              <a:t>the uptake of host solutes can have consequences for organisms of other trophic levels (such as herbivores and pollinators), and co-occurring organisms may also be affected by the impacts of parasitic plants on the abiotic environment, including impacts on nutrient cycling, soil water relations, local temperature and atmospheric CO2 concentrations.</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28</a:t>
            </a:fld>
            <a:endParaRPr lang="en-US"/>
          </a:p>
        </p:txBody>
      </p:sp>
    </p:spTree>
    <p:extLst>
      <p:ext uri="{BB962C8B-B14F-4D97-AF65-F5344CB8AC3E}">
        <p14:creationId xmlns:p14="http://schemas.microsoft.com/office/powerpoint/2010/main" val="2404807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Family </a:t>
            </a:r>
            <a:r>
              <a:rPr lang="en-US" dirty="0" err="1" smtClean="0">
                <a:hlinkClick r:id="rId3"/>
              </a:rPr>
              <a:t>Santalaceae</a:t>
            </a:r>
            <a:r>
              <a:rPr lang="en-US" dirty="0" smtClean="0"/>
              <a:t>  - Bastard Toadflax </a:t>
            </a:r>
            <a:r>
              <a:rPr lang="en-US" i="1" dirty="0" err="1" smtClean="0">
                <a:effectLst/>
              </a:rPr>
              <a:t>Comandra</a:t>
            </a:r>
            <a:r>
              <a:rPr lang="en-US" dirty="0" smtClean="0">
                <a:effectLst/>
              </a:rPr>
              <a:t> </a:t>
            </a:r>
            <a:r>
              <a:rPr lang="en-US" i="1" dirty="0" err="1" smtClean="0">
                <a:effectLst/>
              </a:rPr>
              <a:t>umbellata</a:t>
            </a:r>
            <a:endParaRPr lang="en-US" i="1" dirty="0" smtClean="0">
              <a:effectLst/>
            </a:endParaRPr>
          </a:p>
          <a:p>
            <a:r>
              <a:rPr lang="en-US" dirty="0" smtClean="0">
                <a:hlinkClick r:id="rId4"/>
              </a:rPr>
              <a:t>Order </a:t>
            </a:r>
            <a:r>
              <a:rPr lang="en-US" dirty="0" err="1" smtClean="0">
                <a:hlinkClick r:id="rId4"/>
              </a:rPr>
              <a:t>Santalales</a:t>
            </a:r>
            <a:r>
              <a:rPr lang="en-US" dirty="0" smtClean="0"/>
              <a:t>   &gt;   </a:t>
            </a:r>
            <a:r>
              <a:rPr lang="en-US" dirty="0" smtClean="0">
                <a:hlinkClick r:id="rId5"/>
              </a:rPr>
              <a:t>Family </a:t>
            </a:r>
            <a:r>
              <a:rPr lang="en-US" dirty="0" err="1" smtClean="0">
                <a:hlinkClick r:id="rId5"/>
              </a:rPr>
              <a:t>Viscaceae</a:t>
            </a:r>
            <a:r>
              <a:rPr lang="en-US" dirty="0" smtClean="0"/>
              <a:t>   &gt;   </a:t>
            </a:r>
            <a:r>
              <a:rPr lang="en-US" dirty="0" smtClean="0">
                <a:hlinkClick r:id="rId6"/>
              </a:rPr>
              <a:t>Genus </a:t>
            </a:r>
            <a:r>
              <a:rPr lang="en-US" dirty="0" err="1" smtClean="0">
                <a:hlinkClick r:id="rId6"/>
              </a:rPr>
              <a:t>Phoradendron</a:t>
            </a:r>
            <a:r>
              <a:rPr lang="en-US" dirty="0" smtClean="0"/>
              <a:t>  - American</a:t>
            </a:r>
            <a:r>
              <a:rPr lang="en-US" baseline="0" dirty="0" smtClean="0"/>
              <a:t> mistletoe</a:t>
            </a:r>
          </a:p>
          <a:p>
            <a:r>
              <a:rPr lang="en-US" dirty="0" smtClean="0">
                <a:hlinkClick r:id="rId7"/>
              </a:rPr>
              <a:t>Order </a:t>
            </a:r>
            <a:r>
              <a:rPr lang="en-US" dirty="0" err="1" smtClean="0">
                <a:hlinkClick r:id="rId7"/>
              </a:rPr>
              <a:t>Solanales</a:t>
            </a:r>
            <a:r>
              <a:rPr lang="en-US" dirty="0" smtClean="0"/>
              <a:t>   &gt;   </a:t>
            </a:r>
            <a:r>
              <a:rPr lang="en-US" dirty="0" smtClean="0">
                <a:hlinkClick r:id="rId8"/>
              </a:rPr>
              <a:t>Family </a:t>
            </a:r>
            <a:r>
              <a:rPr lang="en-US" dirty="0" err="1" smtClean="0">
                <a:hlinkClick r:id="rId8"/>
              </a:rPr>
              <a:t>Convolvulaceae</a:t>
            </a:r>
            <a:r>
              <a:rPr lang="en-US" dirty="0" smtClean="0"/>
              <a:t>   &gt;   </a:t>
            </a:r>
            <a:r>
              <a:rPr lang="en-US" dirty="0" smtClean="0">
                <a:hlinkClick r:id="rId9"/>
              </a:rPr>
              <a:t>Genus </a:t>
            </a:r>
            <a:r>
              <a:rPr lang="en-US" dirty="0" err="1" smtClean="0">
                <a:hlinkClick r:id="rId9"/>
              </a:rPr>
              <a:t>Cuscuta</a:t>
            </a:r>
            <a:r>
              <a:rPr lang="en-US" dirty="0" smtClean="0"/>
              <a:t>    - 9 species</a:t>
            </a:r>
            <a:r>
              <a:rPr lang="en-US" baseline="0" dirty="0" smtClean="0"/>
              <a:t> in MBP</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29</a:t>
            </a:fld>
            <a:endParaRPr lang="en-US"/>
          </a:p>
        </p:txBody>
      </p:sp>
    </p:spTree>
    <p:extLst>
      <p:ext uri="{BB962C8B-B14F-4D97-AF65-F5344CB8AC3E}">
        <p14:creationId xmlns:p14="http://schemas.microsoft.com/office/powerpoint/2010/main" val="219793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3</a:t>
            </a:fld>
            <a:endParaRPr lang="en-US"/>
          </a:p>
        </p:txBody>
      </p:sp>
    </p:spTree>
    <p:extLst>
      <p:ext uri="{BB962C8B-B14F-4D97-AF65-F5344CB8AC3E}">
        <p14:creationId xmlns:p14="http://schemas.microsoft.com/office/powerpoint/2010/main" val="777121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Orobanchaceae</a:t>
            </a:r>
            <a:r>
              <a:rPr lang="en-US" i="1" baseline="0" dirty="0" smtClean="0"/>
              <a:t> – </a:t>
            </a:r>
            <a:r>
              <a:rPr lang="en-US" i="1" baseline="0" dirty="0" err="1" smtClean="0"/>
              <a:t>hemiparasites</a:t>
            </a:r>
            <a:r>
              <a:rPr lang="en-US" i="1" baseline="0" dirty="0" smtClean="0"/>
              <a:t> used to be </a:t>
            </a:r>
            <a:r>
              <a:rPr lang="en-US" i="1" baseline="0" dirty="0" err="1" smtClean="0"/>
              <a:t>Scrophulariaceae</a:t>
            </a:r>
            <a:endParaRPr lang="en-US" i="1" dirty="0" smtClean="0"/>
          </a:p>
          <a:p>
            <a:r>
              <a:rPr lang="en-US" i="1" baseline="0" dirty="0" err="1" smtClean="0"/>
              <a:t>Aureolaria</a:t>
            </a:r>
            <a:r>
              <a:rPr lang="en-US" i="1" baseline="0" dirty="0" smtClean="0"/>
              <a:t> – 4 species in MBP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Scarlet Indian Paintbrush </a:t>
            </a:r>
            <a:r>
              <a:rPr lang="en-US" i="1" dirty="0" err="1" smtClean="0"/>
              <a:t>Castilleja</a:t>
            </a:r>
            <a:r>
              <a:rPr lang="en-US" dirty="0" smtClean="0"/>
              <a:t> </a:t>
            </a:r>
            <a:r>
              <a:rPr lang="en-US" i="1" dirty="0" err="1" smtClean="0"/>
              <a:t>coccinea</a:t>
            </a:r>
            <a:r>
              <a:rPr lang="en-US" dirty="0" smtClean="0"/>
              <a:t> – S1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smtClean="0"/>
              <a:t>Agalinis</a:t>
            </a:r>
            <a:r>
              <a:rPr lang="en-US" i="1" dirty="0" smtClean="0"/>
              <a:t> – 8 species</a:t>
            </a:r>
            <a:r>
              <a:rPr lang="en-US" i="1" baseline="0" dirty="0" smtClean="0"/>
              <a:t> in MBP. Several state rare or extirpated</a:t>
            </a:r>
            <a:r>
              <a:rPr lang="en-US" i="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i="1" baseline="0" dirty="0" smtClean="0"/>
          </a:p>
        </p:txBody>
      </p:sp>
      <p:sp>
        <p:nvSpPr>
          <p:cNvPr id="4" name="Slide Number Placeholder 3"/>
          <p:cNvSpPr>
            <a:spLocks noGrp="1"/>
          </p:cNvSpPr>
          <p:nvPr>
            <p:ph type="sldNum" sz="quarter" idx="10"/>
          </p:nvPr>
        </p:nvSpPr>
        <p:spPr/>
        <p:txBody>
          <a:bodyPr/>
          <a:lstStyle/>
          <a:p>
            <a:fld id="{A201740C-4313-486B-AC02-2785AB20BC2F}" type="slidenum">
              <a:rPr lang="en-US" smtClean="0"/>
              <a:t>30</a:t>
            </a:fld>
            <a:endParaRPr lang="en-US"/>
          </a:p>
        </p:txBody>
      </p:sp>
    </p:spTree>
    <p:extLst>
      <p:ext uri="{BB962C8B-B14F-4D97-AF65-F5344CB8AC3E}">
        <p14:creationId xmlns:p14="http://schemas.microsoft.com/office/powerpoint/2010/main" val="3343712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Melampyrum</a:t>
            </a:r>
            <a:r>
              <a:rPr lang="en-US" i="1" dirty="0" smtClean="0"/>
              <a:t> – 3</a:t>
            </a:r>
            <a:r>
              <a:rPr lang="en-US" i="1" baseline="0" dirty="0" smtClean="0"/>
              <a:t> varieties of one species in MBP</a:t>
            </a:r>
          </a:p>
          <a:p>
            <a:r>
              <a:rPr lang="en-US" i="1" dirty="0" err="1" smtClean="0"/>
              <a:t>Pedicularis</a:t>
            </a:r>
            <a:r>
              <a:rPr lang="en-US" dirty="0" smtClean="0"/>
              <a:t> – 2 species</a:t>
            </a:r>
            <a:r>
              <a:rPr lang="en-US" baseline="0" dirty="0" smtClean="0"/>
              <a:t> in MBP P. lanceolate is state rare</a:t>
            </a:r>
          </a:p>
          <a:p>
            <a:endParaRPr lang="en-US" i="1" baseline="0" dirty="0" smtClean="0"/>
          </a:p>
          <a:p>
            <a:endParaRPr lang="en-US" i="1" baseline="0" dirty="0" smtClean="0"/>
          </a:p>
        </p:txBody>
      </p:sp>
      <p:sp>
        <p:nvSpPr>
          <p:cNvPr id="4" name="Slide Number Placeholder 3"/>
          <p:cNvSpPr>
            <a:spLocks noGrp="1"/>
          </p:cNvSpPr>
          <p:nvPr>
            <p:ph type="sldNum" sz="quarter" idx="10"/>
          </p:nvPr>
        </p:nvSpPr>
        <p:spPr/>
        <p:txBody>
          <a:bodyPr/>
          <a:lstStyle/>
          <a:p>
            <a:fld id="{A201740C-4313-486B-AC02-2785AB20BC2F}" type="slidenum">
              <a:rPr lang="en-US" smtClean="0"/>
              <a:t>31</a:t>
            </a:fld>
            <a:endParaRPr lang="en-US"/>
          </a:p>
        </p:txBody>
      </p:sp>
    </p:spTree>
    <p:extLst>
      <p:ext uri="{BB962C8B-B14F-4D97-AF65-F5344CB8AC3E}">
        <p14:creationId xmlns:p14="http://schemas.microsoft.com/office/powerpoint/2010/main" val="2162588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Conopholis</a:t>
            </a:r>
            <a:r>
              <a:rPr lang="en-US" i="1" dirty="0" smtClean="0"/>
              <a:t> – 1 species</a:t>
            </a:r>
            <a:r>
              <a:rPr lang="en-US" i="1" baseline="0" dirty="0" smtClean="0"/>
              <a:t> in MBP – parasite on </a:t>
            </a:r>
            <a:r>
              <a:rPr lang="en-US" i="1" baseline="0" dirty="0" err="1" smtClean="0"/>
              <a:t>Quercus</a:t>
            </a:r>
            <a:endParaRPr lang="en-US" i="1" baseline="0" dirty="0" smtClean="0"/>
          </a:p>
          <a:p>
            <a:r>
              <a:rPr lang="en-US" i="1" baseline="0" dirty="0" err="1" smtClean="0"/>
              <a:t>Epifagus</a:t>
            </a:r>
            <a:r>
              <a:rPr lang="en-US" i="1" baseline="0" dirty="0" smtClean="0"/>
              <a:t> </a:t>
            </a:r>
            <a:r>
              <a:rPr lang="en-US" i="1" baseline="0" dirty="0" err="1" smtClean="0"/>
              <a:t>virginiana</a:t>
            </a:r>
            <a:r>
              <a:rPr lang="en-US" i="1" baseline="0" dirty="0" smtClean="0"/>
              <a:t> – monotypic genus – common</a:t>
            </a:r>
          </a:p>
          <a:p>
            <a:r>
              <a:rPr lang="en-US" dirty="0" err="1" smtClean="0"/>
              <a:t>Orobanche</a:t>
            </a:r>
            <a:r>
              <a:rPr lang="en-US" dirty="0" smtClean="0"/>
              <a:t> - One-flowered Broomrape </a:t>
            </a:r>
            <a:r>
              <a:rPr lang="en-US" i="1" dirty="0" err="1" smtClean="0">
                <a:effectLst/>
              </a:rPr>
              <a:t>Aphyllon</a:t>
            </a:r>
            <a:r>
              <a:rPr lang="en-US" dirty="0" smtClean="0">
                <a:effectLst/>
              </a:rPr>
              <a:t> </a:t>
            </a:r>
            <a:r>
              <a:rPr lang="en-US" i="1" dirty="0" err="1" smtClean="0">
                <a:effectLst/>
              </a:rPr>
              <a:t>uniflorum</a:t>
            </a:r>
            <a:r>
              <a:rPr lang="en-US" dirty="0" smtClean="0"/>
              <a:t>  - native; </a:t>
            </a:r>
            <a:r>
              <a:rPr lang="en-US" dirty="0" err="1" smtClean="0"/>
              <a:t>Orobanche</a:t>
            </a:r>
            <a:r>
              <a:rPr lang="en-US" dirty="0" smtClean="0"/>
              <a:t> minor – invasive.</a:t>
            </a:r>
            <a:endParaRPr lang="en-US" i="1" baseline="0" dirty="0" smtClean="0"/>
          </a:p>
        </p:txBody>
      </p:sp>
      <p:sp>
        <p:nvSpPr>
          <p:cNvPr id="4" name="Slide Number Placeholder 3"/>
          <p:cNvSpPr>
            <a:spLocks noGrp="1"/>
          </p:cNvSpPr>
          <p:nvPr>
            <p:ph type="sldNum" sz="quarter" idx="10"/>
          </p:nvPr>
        </p:nvSpPr>
        <p:spPr/>
        <p:txBody>
          <a:bodyPr/>
          <a:lstStyle/>
          <a:p>
            <a:fld id="{A201740C-4313-486B-AC02-2785AB20BC2F}" type="slidenum">
              <a:rPr lang="en-US" smtClean="0"/>
              <a:t>32</a:t>
            </a:fld>
            <a:endParaRPr lang="en-US"/>
          </a:p>
        </p:txBody>
      </p:sp>
    </p:spTree>
    <p:extLst>
      <p:ext uri="{BB962C8B-B14F-4D97-AF65-F5344CB8AC3E}">
        <p14:creationId xmlns:p14="http://schemas.microsoft.com/office/powerpoint/2010/main" val="3744919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Parasite is from the Greek para (beside) and </a:t>
            </a:r>
            <a:r>
              <a:rPr lang="en-US" dirty="0" err="1" smtClean="0"/>
              <a:t>sitos</a:t>
            </a:r>
            <a:r>
              <a:rPr lang="en-US" dirty="0" smtClean="0"/>
              <a:t> (grain or food) which literally means “beside the food”. If a plant also induces disease symptoms in a host, then it is a pathogen as well as parasite. A general term that refers to both parasites and </a:t>
            </a:r>
            <a:r>
              <a:rPr lang="en-US" dirty="0" err="1" smtClean="0"/>
              <a:t>mycotrophs</a:t>
            </a:r>
            <a:r>
              <a:rPr lang="en-US" dirty="0" smtClean="0"/>
              <a:t> that derive carbon from sources other than their own photosynthesis is heterotrophic, which simply means “different feeding.”</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33</a:t>
            </a:fld>
            <a:endParaRPr lang="en-US"/>
          </a:p>
        </p:txBody>
      </p:sp>
    </p:spTree>
    <p:extLst>
      <p:ext uri="{BB962C8B-B14F-4D97-AF65-F5344CB8AC3E}">
        <p14:creationId xmlns:p14="http://schemas.microsoft.com/office/powerpoint/2010/main" val="3356882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https://3c1703fe8d.site.internapcdn.net/newman/gfx/news/2018/1-partialmycoh.jpg</a:t>
            </a:r>
          </a:p>
          <a:p>
            <a:r>
              <a:rPr lang="en-US" dirty="0" err="1" smtClean="0"/>
              <a:t>mycoheterotrophs</a:t>
            </a:r>
            <a:r>
              <a:rPr lang="en-US" dirty="0" smtClean="0"/>
              <a:t> obtain their nutrition indirectly from the plant via a </a:t>
            </a:r>
            <a:r>
              <a:rPr lang="en-US" dirty="0" err="1" smtClean="0"/>
              <a:t>mycorrhizal</a:t>
            </a:r>
            <a:r>
              <a:rPr lang="en-US" dirty="0" smtClean="0"/>
              <a:t> fungus</a:t>
            </a:r>
          </a:p>
          <a:p>
            <a:r>
              <a:rPr lang="en-US" dirty="0" smtClean="0"/>
              <a:t>Finally, </a:t>
            </a:r>
            <a:r>
              <a:rPr lang="en-US" dirty="0" err="1" smtClean="0"/>
              <a:t>mycoheterotrophs</a:t>
            </a:r>
            <a:r>
              <a:rPr lang="en-US" dirty="0" smtClean="0"/>
              <a:t> are sometimes mistakenly called </a:t>
            </a:r>
            <a:r>
              <a:rPr lang="en-US" b="1" dirty="0" smtClean="0">
                <a:effectLst/>
              </a:rPr>
              <a:t>saprophytes</a:t>
            </a:r>
            <a:r>
              <a:rPr lang="en-US" dirty="0" smtClean="0"/>
              <a:t>.  There are no true saprophytes in the angiosperms.  Only fungi can directly utilize dead organic material.  </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34</a:t>
            </a:fld>
            <a:endParaRPr lang="en-US"/>
          </a:p>
        </p:txBody>
      </p:sp>
    </p:spTree>
    <p:extLst>
      <p:ext uri="{BB962C8B-B14F-4D97-AF65-F5344CB8AC3E}">
        <p14:creationId xmlns:p14="http://schemas.microsoft.com/office/powerpoint/2010/main" val="2132558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35</a:t>
            </a:fld>
            <a:endParaRPr lang="en-US"/>
          </a:p>
        </p:txBody>
      </p:sp>
    </p:spTree>
    <p:extLst>
      <p:ext uri="{BB962C8B-B14F-4D97-AF65-F5344CB8AC3E}">
        <p14:creationId xmlns:p14="http://schemas.microsoft.com/office/powerpoint/2010/main" val="1618292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66B47D-9743-46B8-967B-CCC6F2E65A50}" type="slidenum">
              <a:rPr lang="en-US"/>
              <a:pPr fontAlgn="base">
                <a:spcBef>
                  <a:spcPct val="0"/>
                </a:spcBef>
                <a:spcAft>
                  <a:spcPct val="0"/>
                </a:spcAft>
                <a:defRPr/>
              </a:pPr>
              <a:t>36</a:t>
            </a:fld>
            <a:endParaRPr lang="en-US"/>
          </a:p>
        </p:txBody>
      </p:sp>
      <p:sp>
        <p:nvSpPr>
          <p:cNvPr id="412674"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12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093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9847DD-8371-4A0E-8354-0ACA4000A511}" type="slidenum">
              <a:rPr lang="en-US"/>
              <a:pPr fontAlgn="base">
                <a:spcBef>
                  <a:spcPct val="0"/>
                </a:spcBef>
                <a:spcAft>
                  <a:spcPct val="0"/>
                </a:spcAft>
                <a:defRPr/>
              </a:pPr>
              <a:t>37</a:t>
            </a:fld>
            <a:endParaRPr lang="en-US"/>
          </a:p>
        </p:txBody>
      </p:sp>
      <p:sp>
        <p:nvSpPr>
          <p:cNvPr id="41881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18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38913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2E0ADF-AD53-4838-8C73-A3827E27AFB0}" type="slidenum">
              <a:rPr lang="en-US"/>
              <a:pPr fontAlgn="base">
                <a:spcBef>
                  <a:spcPct val="0"/>
                </a:spcBef>
                <a:spcAft>
                  <a:spcPct val="0"/>
                </a:spcAft>
                <a:defRPr/>
              </a:pPr>
              <a:t>38</a:t>
            </a:fld>
            <a:endParaRPr lang="en-US"/>
          </a:p>
        </p:txBody>
      </p:sp>
      <p:sp>
        <p:nvSpPr>
          <p:cNvPr id="424962"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24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8542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7AE429-15DF-454A-B7A0-30E614A17AD6}" type="slidenum">
              <a:rPr lang="en-US"/>
              <a:pPr fontAlgn="base">
                <a:spcBef>
                  <a:spcPct val="0"/>
                </a:spcBef>
                <a:spcAft>
                  <a:spcPct val="0"/>
                </a:spcAft>
                <a:defRPr/>
              </a:pPr>
              <a:t>39</a:t>
            </a:fld>
            <a:endParaRPr lang="en-US"/>
          </a:p>
        </p:txBody>
      </p:sp>
      <p:sp>
        <p:nvSpPr>
          <p:cNvPr id="42701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427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346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Parasite is from the Greek para (beside) and </a:t>
            </a:r>
            <a:r>
              <a:rPr lang="en-US" dirty="0" err="1" smtClean="0"/>
              <a:t>sitos</a:t>
            </a:r>
            <a:r>
              <a:rPr lang="en-US" dirty="0" smtClean="0"/>
              <a:t> (grain or food) which literally means “beside the food”. If a plant also induces disease symptoms in a host, then it is a pathogen as well as parasite. A general term that refers to both parasites and </a:t>
            </a:r>
            <a:r>
              <a:rPr lang="en-US" dirty="0" err="1" smtClean="0"/>
              <a:t>mycotrophs</a:t>
            </a:r>
            <a:r>
              <a:rPr lang="en-US" dirty="0" smtClean="0"/>
              <a:t> that derive carbon from sources other than their own photosynthesis is heterotrophic, which simply means “different feeding.”</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a:t>
            </a:fld>
            <a:endParaRPr lang="en-US"/>
          </a:p>
        </p:txBody>
      </p:sp>
    </p:spTree>
    <p:extLst>
      <p:ext uri="{BB962C8B-B14F-4D97-AF65-F5344CB8AC3E}">
        <p14:creationId xmlns:p14="http://schemas.microsoft.com/office/powerpoint/2010/main" val="2856124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With few exceptions, </a:t>
            </a:r>
            <a:r>
              <a:rPr lang="en-US" sz="1200" b="0" i="0" kern="1200" dirty="0" err="1" smtClean="0">
                <a:solidFill>
                  <a:schemeClr val="tx1"/>
                </a:solidFill>
                <a:effectLst/>
                <a:latin typeface="+mn-lt"/>
                <a:ea typeface="+mn-ea"/>
                <a:cs typeface="+mn-cs"/>
              </a:rPr>
              <a:t>myco</a:t>
            </a:r>
            <a:r>
              <a:rPr lang="en-US" sz="1200" b="0" i="0" kern="1200" dirty="0" smtClean="0">
                <a:solidFill>
                  <a:schemeClr val="tx1"/>
                </a:solidFill>
                <a:effectLst/>
                <a:latin typeface="+mn-lt"/>
                <a:ea typeface="+mn-ea"/>
                <a:cs typeface="+mn-cs"/>
              </a:rPr>
              <a:t>-heterotrophic </a:t>
            </a:r>
            <a:r>
              <a:rPr lang="en-US" sz="1200" b="0" i="0" kern="1200" dirty="0" err="1" smtClean="0">
                <a:solidFill>
                  <a:schemeClr val="tx1"/>
                </a:solidFill>
                <a:effectLst/>
                <a:latin typeface="+mn-lt"/>
                <a:ea typeface="+mn-ea"/>
                <a:cs typeface="+mn-cs"/>
              </a:rPr>
              <a:t>Aneuraceae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Orchidaceae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Ericaceae</a:t>
            </a:r>
            <a:r>
              <a:rPr lang="en-US" sz="1200" b="0" i="0" kern="1200" dirty="0" smtClean="0">
                <a:solidFill>
                  <a:schemeClr val="tx1"/>
                </a:solidFill>
                <a:effectLst/>
                <a:latin typeface="+mn-lt"/>
                <a:ea typeface="+mn-ea"/>
                <a:cs typeface="+mn-cs"/>
              </a:rPr>
              <a:t> exploit ectomycorrhizal networks while </a:t>
            </a:r>
            <a:r>
              <a:rPr lang="en-US" sz="1200" b="0" i="0" kern="1200" dirty="0" err="1" smtClean="0">
                <a:solidFill>
                  <a:schemeClr val="tx1"/>
                </a:solidFill>
                <a:effectLst/>
                <a:latin typeface="+mn-lt"/>
                <a:ea typeface="+mn-ea"/>
                <a:cs typeface="+mn-cs"/>
              </a:rPr>
              <a:t>myco</a:t>
            </a:r>
            <a:r>
              <a:rPr lang="en-US" sz="1200" b="0" i="0" kern="1200" dirty="0" smtClean="0">
                <a:solidFill>
                  <a:schemeClr val="tx1"/>
                </a:solidFill>
                <a:effectLst/>
                <a:latin typeface="+mn-lt"/>
                <a:ea typeface="+mn-ea"/>
                <a:cs typeface="+mn-cs"/>
              </a:rPr>
              <a:t>-heterotrophic </a:t>
            </a:r>
            <a:r>
              <a:rPr lang="en-US" sz="1200" b="0" i="0" kern="1200" dirty="0" err="1" smtClean="0">
                <a:solidFill>
                  <a:schemeClr val="tx1"/>
                </a:solidFill>
                <a:effectLst/>
                <a:latin typeface="+mn-lt"/>
                <a:ea typeface="+mn-ea"/>
                <a:cs typeface="+mn-cs"/>
              </a:rPr>
              <a:t>Burmanniaceae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Corsiaceae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Gentianaceae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Thismiaceae</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Triuridaceae</a:t>
            </a:r>
            <a:r>
              <a:rPr lang="en-US" sz="1200" b="0" i="0" kern="1200" dirty="0" smtClean="0">
                <a:solidFill>
                  <a:schemeClr val="tx1"/>
                </a:solidFill>
                <a:effectLst/>
                <a:latin typeface="+mn-lt"/>
                <a:ea typeface="+mn-ea"/>
                <a:cs typeface="+mn-cs"/>
              </a:rPr>
              <a:t> exploit </a:t>
            </a:r>
            <a:r>
              <a:rPr lang="en-US" sz="1200" b="0" i="0" kern="1200" dirty="0" err="1" smtClean="0">
                <a:solidFill>
                  <a:schemeClr val="tx1"/>
                </a:solidFill>
                <a:effectLst/>
                <a:latin typeface="+mn-lt"/>
                <a:ea typeface="+mn-ea"/>
                <a:cs typeface="+mn-cs"/>
              </a:rPr>
              <a:t>arbuscular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mycorrhizal</a:t>
            </a:r>
            <a:r>
              <a:rPr lang="en-US" sz="1200" b="0" i="0" kern="1200" dirty="0" smtClean="0">
                <a:solidFill>
                  <a:schemeClr val="tx1"/>
                </a:solidFill>
                <a:effectLst/>
                <a:latin typeface="+mn-lt"/>
                <a:ea typeface="+mn-ea"/>
                <a:cs typeface="+mn-cs"/>
              </a:rPr>
              <a:t> networks</a:t>
            </a:r>
          </a:p>
          <a:p>
            <a:r>
              <a:rPr lang="en-US" sz="1200" b="0" i="0" kern="1200" dirty="0" smtClean="0">
                <a:solidFill>
                  <a:schemeClr val="tx1"/>
                </a:solidFill>
                <a:effectLst/>
                <a:latin typeface="+mn-lt"/>
                <a:ea typeface="+mn-ea"/>
                <a:cs typeface="+mn-cs"/>
              </a:rPr>
              <a:t>The majority of fully </a:t>
            </a:r>
            <a:r>
              <a:rPr lang="en-US" sz="1200" b="0" i="0" kern="1200" dirty="0" err="1" smtClean="0">
                <a:solidFill>
                  <a:schemeClr val="tx1"/>
                </a:solidFill>
                <a:effectLst/>
                <a:latin typeface="+mn-lt"/>
                <a:ea typeface="+mn-ea"/>
                <a:cs typeface="+mn-cs"/>
              </a:rPr>
              <a:t>myco</a:t>
            </a:r>
            <a:r>
              <a:rPr lang="en-US" sz="1200" b="0" i="0" kern="1200" dirty="0" smtClean="0">
                <a:solidFill>
                  <a:schemeClr val="tx1"/>
                </a:solidFill>
                <a:effectLst/>
                <a:latin typeface="+mn-lt"/>
                <a:ea typeface="+mn-ea"/>
                <a:cs typeface="+mn-cs"/>
              </a:rPr>
              <a:t>-heterotrophic flowering plants are restricted to the tropics, but </a:t>
            </a:r>
            <a:r>
              <a:rPr lang="en-US" sz="1200" b="0" i="0" kern="1200" dirty="0" err="1" smtClean="0">
                <a:solidFill>
                  <a:schemeClr val="tx1"/>
                </a:solidFill>
                <a:effectLst/>
                <a:latin typeface="+mn-lt"/>
                <a:ea typeface="+mn-ea"/>
                <a:cs typeface="+mn-cs"/>
              </a:rPr>
              <a:t>myco</a:t>
            </a:r>
            <a:r>
              <a:rPr lang="en-US" sz="1200" b="0" i="0" kern="1200" dirty="0" smtClean="0">
                <a:solidFill>
                  <a:schemeClr val="tx1"/>
                </a:solidFill>
                <a:effectLst/>
                <a:latin typeface="+mn-lt"/>
                <a:ea typeface="+mn-ea"/>
                <a:cs typeface="+mn-cs"/>
              </a:rPr>
              <a:t>-heterotrophic </a:t>
            </a:r>
            <a:r>
              <a:rPr lang="en-US" sz="1200" b="0" i="0" kern="1200" dirty="0" err="1" smtClean="0">
                <a:solidFill>
                  <a:schemeClr val="tx1"/>
                </a:solidFill>
                <a:effectLst/>
                <a:latin typeface="+mn-lt"/>
                <a:ea typeface="+mn-ea"/>
                <a:cs typeface="+mn-cs"/>
              </a:rPr>
              <a:t>Ericaceae</a:t>
            </a:r>
            <a:r>
              <a:rPr lang="en-US" sz="1200" b="0" i="0" kern="1200" dirty="0" smtClean="0">
                <a:solidFill>
                  <a:schemeClr val="tx1"/>
                </a:solidFill>
                <a:effectLst/>
                <a:latin typeface="+mn-lt"/>
                <a:ea typeface="+mn-ea"/>
                <a:cs typeface="+mn-cs"/>
              </a:rPr>
              <a:t> and some </a:t>
            </a:r>
            <a:r>
              <a:rPr lang="en-US" sz="1200" b="0" i="0" kern="1200" dirty="0" err="1" smtClean="0">
                <a:solidFill>
                  <a:schemeClr val="tx1"/>
                </a:solidFill>
                <a:effectLst/>
                <a:latin typeface="+mn-lt"/>
                <a:ea typeface="+mn-ea"/>
                <a:cs typeface="+mn-cs"/>
              </a:rPr>
              <a:t>Orchidaceae</a:t>
            </a:r>
            <a:r>
              <a:rPr lang="en-US" sz="1200" b="0" i="0" kern="1200" dirty="0" smtClean="0">
                <a:solidFill>
                  <a:schemeClr val="tx1"/>
                </a:solidFill>
                <a:effectLst/>
                <a:latin typeface="+mn-lt"/>
                <a:ea typeface="+mn-ea"/>
                <a:cs typeface="+mn-cs"/>
              </a:rPr>
              <a:t> occur in temperate forests.</a:t>
            </a:r>
          </a:p>
        </p:txBody>
      </p:sp>
      <p:sp>
        <p:nvSpPr>
          <p:cNvPr id="4" name="Slide Number Placeholder 3"/>
          <p:cNvSpPr>
            <a:spLocks noGrp="1"/>
          </p:cNvSpPr>
          <p:nvPr>
            <p:ph type="sldNum" sz="quarter" idx="10"/>
          </p:nvPr>
        </p:nvSpPr>
        <p:spPr/>
        <p:txBody>
          <a:bodyPr/>
          <a:lstStyle/>
          <a:p>
            <a:fld id="{A201740C-4313-486B-AC02-2785AB20BC2F}" type="slidenum">
              <a:rPr lang="en-US" smtClean="0"/>
              <a:t>40</a:t>
            </a:fld>
            <a:endParaRPr lang="en-US"/>
          </a:p>
        </p:txBody>
      </p:sp>
    </p:spTree>
    <p:extLst>
      <p:ext uri="{BB962C8B-B14F-4D97-AF65-F5344CB8AC3E}">
        <p14:creationId xmlns:p14="http://schemas.microsoft.com/office/powerpoint/2010/main" val="1672233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physiological continuity is established</a:t>
            </a:r>
            <a:r>
              <a:rPr lang="en-US" baseline="0" dirty="0" smtClean="0"/>
              <a:t> </a:t>
            </a:r>
            <a:r>
              <a:rPr lang="en-US" dirty="0" smtClean="0"/>
              <a:t>among a photosynthetic </a:t>
            </a:r>
            <a:r>
              <a:rPr lang="en-US" dirty="0" err="1" smtClean="0"/>
              <a:t>mycorrhizal</a:t>
            </a:r>
            <a:r>
              <a:rPr lang="en-US" dirty="0" smtClean="0"/>
              <a:t> plant, a </a:t>
            </a:r>
            <a:r>
              <a:rPr lang="en-US" dirty="0" err="1" smtClean="0"/>
              <a:t>mycorrhizal</a:t>
            </a:r>
            <a:r>
              <a:rPr lang="en-US" baseline="0" dirty="0" smtClean="0"/>
              <a:t> </a:t>
            </a:r>
            <a:r>
              <a:rPr lang="en-US" dirty="0" smtClean="0"/>
              <a:t>fungus and a </a:t>
            </a:r>
            <a:r>
              <a:rPr lang="en-US" dirty="0" err="1" smtClean="0"/>
              <a:t>nonphotosynthetic</a:t>
            </a:r>
            <a:r>
              <a:rPr lang="en-US" dirty="0" smtClean="0"/>
              <a:t> </a:t>
            </a:r>
            <a:r>
              <a:rPr lang="en-US" dirty="0" err="1" smtClean="0"/>
              <a:t>mycorrhizal</a:t>
            </a:r>
            <a:r>
              <a:rPr lang="en-US" dirty="0" smtClean="0"/>
              <a:t> plant.</a:t>
            </a:r>
          </a:p>
          <a:p>
            <a:r>
              <a:rPr lang="en-US" dirty="0" smtClean="0"/>
              <a:t>photosynthetic plant interacts</a:t>
            </a:r>
            <a:r>
              <a:rPr lang="en-US" baseline="0" dirty="0" smtClean="0"/>
              <a:t> </a:t>
            </a:r>
            <a:r>
              <a:rPr lang="en-US" dirty="0" smtClean="0"/>
              <a:t>only indirectly with the </a:t>
            </a:r>
            <a:r>
              <a:rPr lang="en-US" dirty="0" err="1" smtClean="0"/>
              <a:t>epiparasitic</a:t>
            </a:r>
            <a:r>
              <a:rPr lang="en-US" dirty="0" smtClean="0"/>
              <a:t> plant and the photosynthetic</a:t>
            </a:r>
            <a:r>
              <a:rPr lang="en-US" baseline="0" dirty="0" smtClean="0"/>
              <a:t> </a:t>
            </a:r>
            <a:r>
              <a:rPr lang="en-US" dirty="0" smtClean="0"/>
              <a:t>plant cannot select against the </a:t>
            </a:r>
            <a:r>
              <a:rPr lang="en-US" dirty="0" err="1" smtClean="0"/>
              <a:t>epiparasitic</a:t>
            </a:r>
            <a:r>
              <a:rPr lang="en-US" dirty="0" smtClean="0"/>
              <a:t> plant without</a:t>
            </a:r>
            <a:r>
              <a:rPr lang="en-US" baseline="0" dirty="0" smtClean="0"/>
              <a:t> </a:t>
            </a:r>
            <a:r>
              <a:rPr lang="en-US" dirty="0" smtClean="0"/>
              <a:t>selecting against a fungal mutualist.</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41</a:t>
            </a:fld>
            <a:endParaRPr lang="en-US"/>
          </a:p>
        </p:txBody>
      </p:sp>
    </p:spTree>
    <p:extLst>
      <p:ext uri="{BB962C8B-B14F-4D97-AF65-F5344CB8AC3E}">
        <p14:creationId xmlns:p14="http://schemas.microsoft.com/office/powerpoint/2010/main" val="3502473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New </a:t>
            </a:r>
            <a:r>
              <a:rPr lang="en-US" sz="1200" b="0" i="1" u="none" strike="noStrike" kern="1200" baseline="0" dirty="0" err="1" smtClean="0">
                <a:solidFill>
                  <a:schemeClr val="tx1"/>
                </a:solidFill>
                <a:latin typeface="+mn-lt"/>
                <a:ea typeface="+mn-ea"/>
                <a:cs typeface="+mn-cs"/>
              </a:rPr>
              <a:t>Phytologist</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(2005) </a:t>
            </a:r>
            <a:r>
              <a:rPr lang="en-US" sz="1200" b="1" i="0" u="none" strike="noStrike" kern="1200" baseline="0" dirty="0" smtClean="0">
                <a:solidFill>
                  <a:schemeClr val="tx1"/>
                </a:solidFill>
                <a:latin typeface="+mn-lt"/>
                <a:ea typeface="+mn-ea"/>
                <a:cs typeface="+mn-cs"/>
              </a:rPr>
              <a:t>167 </a:t>
            </a:r>
            <a:r>
              <a:rPr lang="en-US" sz="1200" b="0" i="0" u="none" strike="noStrike" kern="1200" baseline="0" dirty="0" smtClean="0">
                <a:solidFill>
                  <a:schemeClr val="tx1"/>
                </a:solidFill>
                <a:latin typeface="+mn-lt"/>
                <a:ea typeface="+mn-ea"/>
                <a:cs typeface="+mn-cs"/>
              </a:rPr>
              <a:t>: 335–352</a:t>
            </a:r>
          </a:p>
          <a:p>
            <a:r>
              <a:rPr lang="en-US" dirty="0" smtClean="0"/>
              <a:t>A further distinction is made</a:t>
            </a:r>
            <a:r>
              <a:rPr lang="en-US" baseline="0" dirty="0" smtClean="0"/>
              <a:t> </a:t>
            </a:r>
            <a:r>
              <a:rPr lang="en-US" dirty="0" smtClean="0"/>
              <a:t>between plants that are </a:t>
            </a:r>
            <a:r>
              <a:rPr lang="en-US" dirty="0" err="1" smtClean="0"/>
              <a:t>myco</a:t>
            </a:r>
            <a:r>
              <a:rPr lang="en-US" dirty="0" smtClean="0"/>
              <a:t>-heterotrophic only during their</a:t>
            </a:r>
            <a:r>
              <a:rPr lang="en-US" baseline="0" dirty="0" smtClean="0"/>
              <a:t> </a:t>
            </a:r>
            <a:r>
              <a:rPr lang="en-US" dirty="0" smtClean="0"/>
              <a:t>establishment phase (e.g. most, if not all, </a:t>
            </a:r>
            <a:r>
              <a:rPr lang="en-US" dirty="0" err="1" smtClean="0"/>
              <a:t>Orchidaceae</a:t>
            </a:r>
            <a:r>
              <a:rPr lang="en-US" dirty="0" smtClean="0"/>
              <a:t>, many ferns</a:t>
            </a:r>
          </a:p>
          <a:p>
            <a:r>
              <a:rPr lang="en-US" dirty="0" smtClean="0"/>
              <a:t>and lycophytes), and those that are </a:t>
            </a:r>
            <a:r>
              <a:rPr lang="en-US" dirty="0" err="1" smtClean="0"/>
              <a:t>obligately</a:t>
            </a:r>
            <a:r>
              <a:rPr lang="en-US" dirty="0" smtClean="0"/>
              <a:t> </a:t>
            </a:r>
            <a:r>
              <a:rPr lang="en-US" dirty="0" err="1" smtClean="0"/>
              <a:t>myco</a:t>
            </a:r>
            <a:r>
              <a:rPr lang="en-US" dirty="0" smtClean="0"/>
              <a:t>-heterotrophic</a:t>
            </a:r>
            <a:r>
              <a:rPr lang="en-US" baseline="0" dirty="0" smtClean="0"/>
              <a:t> </a:t>
            </a:r>
            <a:r>
              <a:rPr lang="en-US" dirty="0" smtClean="0"/>
              <a:t>throughout their lifetime (e.g. some </a:t>
            </a:r>
            <a:r>
              <a:rPr lang="en-US" dirty="0" err="1" smtClean="0"/>
              <a:t>Orchidaceae</a:t>
            </a:r>
            <a:r>
              <a:rPr lang="en-US" dirty="0" smtClean="0"/>
              <a:t> and </a:t>
            </a:r>
            <a:r>
              <a:rPr lang="en-US" dirty="0" err="1" smtClean="0"/>
              <a:t>Gentianaceae</a:t>
            </a:r>
            <a:r>
              <a:rPr lang="en-US" dirty="0" smtClean="0"/>
              <a:t>,</a:t>
            </a:r>
            <a:r>
              <a:rPr lang="en-US" baseline="0" dirty="0" smtClean="0"/>
              <a:t> </a:t>
            </a:r>
            <a:r>
              <a:rPr lang="en-US" dirty="0" smtClean="0"/>
              <a:t>all </a:t>
            </a:r>
            <a:r>
              <a:rPr lang="en-US" dirty="0" err="1" smtClean="0"/>
              <a:t>Monotropoideae</a:t>
            </a:r>
            <a:r>
              <a:rPr lang="en-US" dirty="0" smtClean="0"/>
              <a:t> and </a:t>
            </a:r>
            <a:r>
              <a:rPr lang="en-US" dirty="0" err="1" smtClean="0"/>
              <a:t>Triuridaceae</a:t>
            </a:r>
            <a:r>
              <a:rPr lang="en-US" dirty="0" smtClean="0"/>
              <a:t>).</a:t>
            </a:r>
          </a:p>
          <a:p>
            <a:r>
              <a:rPr lang="en-US" dirty="0" smtClean="0"/>
              <a:t>( a ) </a:t>
            </a:r>
            <a:r>
              <a:rPr lang="en-US" dirty="0" err="1" smtClean="0"/>
              <a:t>Voyria</a:t>
            </a:r>
            <a:r>
              <a:rPr lang="en-US" dirty="0" smtClean="0"/>
              <a:t> </a:t>
            </a:r>
            <a:r>
              <a:rPr lang="en-US" dirty="0" err="1" smtClean="0"/>
              <a:t>clavata</a:t>
            </a:r>
            <a:r>
              <a:rPr lang="en-US" dirty="0" smtClean="0"/>
              <a:t> (</a:t>
            </a:r>
            <a:r>
              <a:rPr lang="en-US" dirty="0" err="1" smtClean="0"/>
              <a:t>Gentianaceae</a:t>
            </a:r>
            <a:r>
              <a:rPr lang="en-US" dirty="0" smtClean="0"/>
              <a:t>). ( b ) A large clump of </a:t>
            </a:r>
            <a:r>
              <a:rPr lang="en-US" dirty="0" err="1" smtClean="0"/>
              <a:t>Epirixathes</a:t>
            </a:r>
            <a:r>
              <a:rPr lang="en-US" dirty="0" smtClean="0"/>
              <a:t> plants (</a:t>
            </a:r>
            <a:r>
              <a:rPr lang="en-US" dirty="0" err="1" smtClean="0"/>
              <a:t>Polygalaceae</a:t>
            </a:r>
            <a:r>
              <a:rPr lang="en-US" dirty="0" smtClean="0"/>
              <a:t>) from Malaysian Borneo. ( c ) </a:t>
            </a:r>
            <a:r>
              <a:rPr lang="en-US" dirty="0" err="1" smtClean="0"/>
              <a:t>Voyria</a:t>
            </a:r>
            <a:r>
              <a:rPr lang="en-US" dirty="0" smtClean="0"/>
              <a:t> </a:t>
            </a:r>
            <a:r>
              <a:rPr lang="en-US" dirty="0" err="1" smtClean="0"/>
              <a:t>tenuiflora</a:t>
            </a:r>
            <a:r>
              <a:rPr lang="en-US" dirty="0" smtClean="0"/>
              <a:t> (</a:t>
            </a:r>
            <a:r>
              <a:rPr lang="en-US" dirty="0" err="1" smtClean="0"/>
              <a:t>Gentianaceae</a:t>
            </a:r>
            <a:r>
              <a:rPr lang="en-US" dirty="0" smtClean="0"/>
              <a:t>) photographed in French Guiana by </a:t>
            </a:r>
            <a:r>
              <a:rPr lang="en-US" dirty="0" err="1" smtClean="0"/>
              <a:t>Heiko</a:t>
            </a:r>
            <a:r>
              <a:rPr lang="en-US" dirty="0" smtClean="0"/>
              <a:t> </a:t>
            </a:r>
            <a:r>
              <a:rPr lang="en-US" dirty="0" err="1" smtClean="0"/>
              <a:t>Hentrich</a:t>
            </a:r>
            <a:r>
              <a:rPr lang="en-US" dirty="0" smtClean="0"/>
              <a:t>. ( d ) </a:t>
            </a:r>
            <a:r>
              <a:rPr lang="en-US" dirty="0" err="1" smtClean="0"/>
              <a:t>Allotropa</a:t>
            </a:r>
            <a:r>
              <a:rPr lang="en-US" dirty="0" smtClean="0"/>
              <a:t> </a:t>
            </a:r>
            <a:r>
              <a:rPr lang="en-US" dirty="0" err="1" smtClean="0"/>
              <a:t>virgata</a:t>
            </a:r>
            <a:r>
              <a:rPr lang="en-US" dirty="0" smtClean="0"/>
              <a:t> (</a:t>
            </a:r>
            <a:r>
              <a:rPr lang="en-US" dirty="0" err="1" smtClean="0"/>
              <a:t>Ericaceae</a:t>
            </a:r>
            <a:r>
              <a:rPr lang="en-US" dirty="0" smtClean="0"/>
              <a:t>) in </a:t>
            </a:r>
            <a:r>
              <a:rPr lang="en-US" dirty="0" err="1" smtClean="0"/>
              <a:t>Umqua</a:t>
            </a:r>
            <a:r>
              <a:rPr lang="en-US" dirty="0" smtClean="0"/>
              <a:t> Forest, Oregon, USA. ( e ) </a:t>
            </a:r>
            <a:r>
              <a:rPr lang="en-US" dirty="0" err="1" smtClean="0"/>
              <a:t>Sarcodes</a:t>
            </a:r>
            <a:r>
              <a:rPr lang="en-US" dirty="0" smtClean="0"/>
              <a:t> </a:t>
            </a:r>
            <a:r>
              <a:rPr lang="en-US" dirty="0" err="1" smtClean="0"/>
              <a:t>sanguinea</a:t>
            </a:r>
            <a:r>
              <a:rPr lang="en-US" dirty="0" smtClean="0"/>
              <a:t> (</a:t>
            </a:r>
            <a:r>
              <a:rPr lang="en-US" dirty="0" err="1" smtClean="0"/>
              <a:t>Ericaceae</a:t>
            </a:r>
            <a:r>
              <a:rPr lang="en-US" dirty="0" smtClean="0"/>
              <a:t>) at Lassen Volcanic National Park in California, USA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01740C-4313-486B-AC02-2785AB20BC2F}" type="slidenum">
              <a:rPr lang="en-US" smtClean="0"/>
              <a:t>42</a:t>
            </a:fld>
            <a:endParaRPr lang="en-US"/>
          </a:p>
        </p:txBody>
      </p:sp>
    </p:spTree>
    <p:extLst>
      <p:ext uri="{BB962C8B-B14F-4D97-AF65-F5344CB8AC3E}">
        <p14:creationId xmlns:p14="http://schemas.microsoft.com/office/powerpoint/2010/main" val="2051155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Full </a:t>
            </a:r>
            <a:r>
              <a:rPr lang="en-US" sz="1200" b="0" i="0" kern="1200" dirty="0" err="1" smtClean="0">
                <a:solidFill>
                  <a:schemeClr val="tx1"/>
                </a:solidFill>
                <a:effectLst/>
                <a:latin typeface="+mn-lt"/>
                <a:ea typeface="+mn-ea"/>
                <a:cs typeface="+mn-cs"/>
              </a:rPr>
              <a:t>myco</a:t>
            </a:r>
            <a:r>
              <a:rPr lang="en-US" sz="1200" b="0" i="0" kern="1200" dirty="0" smtClean="0">
                <a:solidFill>
                  <a:schemeClr val="tx1"/>
                </a:solidFill>
                <a:effectLst/>
                <a:latin typeface="+mn-lt"/>
                <a:ea typeface="+mn-ea"/>
                <a:cs typeface="+mn-cs"/>
              </a:rPr>
              <a:t>-heterotrophy evolved independently over 40 times within plant lineages and it has been confirmed in liverworts, monocots and eudicots. </a:t>
            </a:r>
          </a:p>
          <a:p>
            <a:r>
              <a:rPr lang="en-US" sz="1200" b="0" i="0" u="none" strike="noStrike" kern="1200" baseline="0" dirty="0" smtClean="0">
                <a:solidFill>
                  <a:schemeClr val="tx1"/>
                </a:solidFill>
                <a:latin typeface="+mn-lt"/>
                <a:ea typeface="+mn-ea"/>
                <a:cs typeface="+mn-cs"/>
              </a:rPr>
              <a:t>Lineages of plants that have evolved </a:t>
            </a:r>
            <a:r>
              <a:rPr lang="en-US" sz="1200" b="0" i="0" u="none" strike="noStrike" kern="1200" baseline="0" dirty="0" err="1" smtClean="0">
                <a:solidFill>
                  <a:schemeClr val="tx1"/>
                </a:solidFill>
                <a:latin typeface="+mn-lt"/>
                <a:ea typeface="+mn-ea"/>
                <a:cs typeface="+mn-cs"/>
              </a:rPr>
              <a:t>myco</a:t>
            </a:r>
            <a:r>
              <a:rPr lang="en-US" sz="1200" b="0" i="0" u="none" strike="noStrike" kern="1200" baseline="0" dirty="0" smtClean="0">
                <a:solidFill>
                  <a:schemeClr val="tx1"/>
                </a:solidFill>
                <a:latin typeface="+mn-lt"/>
                <a:ea typeface="+mn-ea"/>
                <a:cs typeface="+mn-cs"/>
              </a:rPr>
              <a:t>-heterotrophy (dashed branches).</a:t>
            </a:r>
            <a:endParaRPr lang="en-US" dirty="0" smtClean="0">
              <a:solidFill>
                <a:srgbClr val="231F20"/>
              </a:solidFill>
              <a:latin typeface="Syntax-Roman"/>
            </a:endParaRPr>
          </a:p>
          <a:p>
            <a:r>
              <a:rPr lang="en-US" dirty="0" smtClean="0">
                <a:solidFill>
                  <a:srgbClr val="231F20"/>
                </a:solidFill>
                <a:latin typeface="Syntax-Roman"/>
              </a:rPr>
              <a:t>Lineages with full </a:t>
            </a:r>
            <a:r>
              <a:rPr lang="en-US" dirty="0" err="1" smtClean="0">
                <a:solidFill>
                  <a:srgbClr val="231F20"/>
                </a:solidFill>
                <a:latin typeface="Syntax-Roman"/>
              </a:rPr>
              <a:t>myco</a:t>
            </a:r>
            <a:r>
              <a:rPr lang="en-US" dirty="0" smtClean="0">
                <a:solidFill>
                  <a:srgbClr val="231F20"/>
                </a:solidFill>
                <a:latin typeface="Syntax-Roman"/>
              </a:rPr>
              <a:t>-heterotrophs are</a:t>
            </a:r>
            <a:r>
              <a:rPr lang="en-US" baseline="0" dirty="0" smtClean="0">
                <a:solidFill>
                  <a:srgbClr val="231F20"/>
                </a:solidFill>
                <a:latin typeface="Syntax-Roman"/>
              </a:rPr>
              <a:t> </a:t>
            </a:r>
            <a:r>
              <a:rPr lang="en-US" dirty="0" smtClean="0">
                <a:solidFill>
                  <a:srgbClr val="231F20"/>
                </a:solidFill>
                <a:latin typeface="Syntax-Roman"/>
              </a:rPr>
              <a:t>shown in bold (</a:t>
            </a:r>
            <a:r>
              <a:rPr lang="en-US" i="1" dirty="0" smtClean="0">
                <a:solidFill>
                  <a:srgbClr val="231F20"/>
                </a:solidFill>
                <a:latin typeface="Syntax-Italic"/>
              </a:rPr>
              <a:t>c</a:t>
            </a:r>
            <a:r>
              <a:rPr lang="en-US" dirty="0" smtClean="0">
                <a:solidFill>
                  <a:srgbClr val="231F20"/>
                </a:solidFill>
                <a:latin typeface="Syntax-Roman"/>
              </a:rPr>
              <a:t>. 500 spp.). The rest contain</a:t>
            </a:r>
            <a:r>
              <a:rPr lang="en-US" baseline="0" dirty="0" smtClean="0">
                <a:solidFill>
                  <a:srgbClr val="231F20"/>
                </a:solidFill>
                <a:latin typeface="Syntax-Roman"/>
              </a:rPr>
              <a:t> </a:t>
            </a:r>
            <a:r>
              <a:rPr lang="en-US" dirty="0" smtClean="0">
                <a:solidFill>
                  <a:srgbClr val="231F20"/>
                </a:solidFill>
                <a:latin typeface="Syntax-Roman"/>
              </a:rPr>
              <a:t>initially </a:t>
            </a:r>
            <a:r>
              <a:rPr lang="en-US" dirty="0" err="1" smtClean="0">
                <a:solidFill>
                  <a:srgbClr val="231F20"/>
                </a:solidFill>
                <a:latin typeface="Syntax-Roman"/>
              </a:rPr>
              <a:t>myco</a:t>
            </a:r>
            <a:r>
              <a:rPr lang="en-US" dirty="0" smtClean="0">
                <a:solidFill>
                  <a:srgbClr val="231F20"/>
                </a:solidFill>
                <a:latin typeface="Syntax-Roman"/>
              </a:rPr>
              <a:t>-heterotrophic plants only (</a:t>
            </a:r>
            <a:r>
              <a:rPr lang="en-US" i="1" dirty="0" smtClean="0">
                <a:solidFill>
                  <a:srgbClr val="231F20"/>
                </a:solidFill>
                <a:latin typeface="Syntax-Italic"/>
              </a:rPr>
              <a:t>c</a:t>
            </a:r>
            <a:r>
              <a:rPr lang="en-US" dirty="0" smtClean="0">
                <a:solidFill>
                  <a:srgbClr val="231F20"/>
                </a:solidFill>
                <a:latin typeface="Syntax-Roman"/>
              </a:rPr>
              <a:t>.</a:t>
            </a:r>
            <a:r>
              <a:rPr lang="en-US" baseline="0" dirty="0" smtClean="0">
                <a:solidFill>
                  <a:srgbClr val="231F20"/>
                </a:solidFill>
                <a:latin typeface="Syntax-Roman"/>
              </a:rPr>
              <a:t> </a:t>
            </a:r>
            <a:r>
              <a:rPr lang="en-US" dirty="0" smtClean="0">
                <a:solidFill>
                  <a:srgbClr val="231F20"/>
                </a:solidFill>
                <a:latin typeface="Syntax-Roman"/>
              </a:rPr>
              <a:t>20 000 spp.).</a:t>
            </a:r>
          </a:p>
          <a:p>
            <a:r>
              <a:rPr lang="en-US" sz="1200" b="0" i="0" u="none" strike="noStrike" kern="1200" baseline="0" dirty="0" smtClean="0">
                <a:solidFill>
                  <a:schemeClr val="tx1"/>
                </a:solidFill>
                <a:latin typeface="+mn-lt"/>
                <a:ea typeface="+mn-ea"/>
                <a:cs typeface="+mn-cs"/>
              </a:rPr>
              <a:t>Asterisks indicate lineages for which some molecular identification of mycorrhizal fungi has been carried out.</a:t>
            </a:r>
          </a:p>
          <a:p>
            <a:r>
              <a:rPr lang="en-US" dirty="0" smtClean="0"/>
              <a:t>extant obligate plant cheaters of</a:t>
            </a:r>
            <a:r>
              <a:rPr lang="en-US" baseline="0" dirty="0" smtClean="0"/>
              <a:t> </a:t>
            </a:r>
            <a:r>
              <a:rPr lang="en-US" dirty="0" smtClean="0"/>
              <a:t>mycorrhizas have evolved independently multiple times (at</a:t>
            </a:r>
            <a:r>
              <a:rPr lang="en-US" baseline="0" dirty="0" smtClean="0"/>
              <a:t> </a:t>
            </a:r>
            <a:r>
              <a:rPr lang="en-US" dirty="0" smtClean="0"/>
              <a:t>least once in liverworts, perhaps once in ferns and in gymnosperms,</a:t>
            </a:r>
            <a:r>
              <a:rPr lang="en-US" baseline="0" dirty="0" smtClean="0"/>
              <a:t> </a:t>
            </a:r>
            <a:r>
              <a:rPr lang="en-US" dirty="0" smtClean="0"/>
              <a:t>probably tens of times in monocots and at least four</a:t>
            </a:r>
            <a:r>
              <a:rPr lang="en-US" baseline="0" dirty="0" smtClean="0"/>
              <a:t> </a:t>
            </a:r>
            <a:r>
              <a:rPr lang="en-US" dirty="0" smtClean="0"/>
              <a:t>times in dicots).</a:t>
            </a:r>
          </a:p>
          <a:p>
            <a:r>
              <a:rPr lang="en-US" dirty="0" smtClean="0"/>
              <a:t>(ii) mycorrhizas have been investigated</a:t>
            </a:r>
            <a:r>
              <a:rPr lang="en-US" baseline="0" dirty="0" smtClean="0"/>
              <a:t> </a:t>
            </a:r>
            <a:r>
              <a:rPr lang="en-US" dirty="0" smtClean="0"/>
              <a:t>in very few of the putative </a:t>
            </a:r>
            <a:r>
              <a:rPr lang="en-US" dirty="0" err="1" smtClean="0"/>
              <a:t>myco</a:t>
            </a:r>
            <a:r>
              <a:rPr lang="en-US" dirty="0" smtClean="0"/>
              <a:t>-heterotrophic plants; and</a:t>
            </a:r>
          </a:p>
          <a:p>
            <a:r>
              <a:rPr lang="en-US" dirty="0" smtClean="0"/>
              <a:t>(iii) </a:t>
            </a:r>
            <a:r>
              <a:rPr lang="en-US" dirty="0" err="1" smtClean="0"/>
              <a:t>myco</a:t>
            </a:r>
            <a:r>
              <a:rPr lang="en-US" dirty="0" smtClean="0"/>
              <a:t>-heterotrophic plants spend most of their life cycle</a:t>
            </a:r>
            <a:r>
              <a:rPr lang="en-US" baseline="0" dirty="0" smtClean="0"/>
              <a:t> </a:t>
            </a:r>
            <a:r>
              <a:rPr lang="en-US" dirty="0" smtClean="0"/>
              <a:t>underground, many are ephemeral and small, and new lineages</a:t>
            </a:r>
            <a:r>
              <a:rPr lang="en-US" baseline="0" dirty="0" smtClean="0"/>
              <a:t> </a:t>
            </a:r>
            <a:r>
              <a:rPr lang="en-US" dirty="0" smtClean="0"/>
              <a:t>are still being discovered.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43</a:t>
            </a:fld>
            <a:endParaRPr lang="en-US"/>
          </a:p>
        </p:txBody>
      </p:sp>
    </p:spTree>
    <p:extLst>
      <p:ext uri="{BB962C8B-B14F-4D97-AF65-F5344CB8AC3E}">
        <p14:creationId xmlns:p14="http://schemas.microsoft.com/office/powerpoint/2010/main" val="582218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Forests of New Caledonia - </a:t>
            </a:r>
            <a:r>
              <a:rPr lang="en-US" i="1" dirty="0" smtClean="0"/>
              <a:t>P. </a:t>
            </a:r>
            <a:r>
              <a:rPr lang="en-US" i="1" dirty="0" err="1" smtClean="0"/>
              <a:t>usta</a:t>
            </a:r>
            <a:r>
              <a:rPr lang="en-US" dirty="0" smtClean="0"/>
              <a:t> utilized a fungal intermediary to parasitize the roots of its only known host, another member of the </a:t>
            </a:r>
            <a:r>
              <a:rPr lang="en-US" dirty="0" err="1" smtClean="0"/>
              <a:t>Podocarpaceae</a:t>
            </a:r>
            <a:r>
              <a:rPr lang="en-US" dirty="0" smtClean="0"/>
              <a:t> family, </a:t>
            </a:r>
            <a:r>
              <a:rPr lang="en-US" i="1" dirty="0" err="1" smtClean="0"/>
              <a:t>Falcatifolium</a:t>
            </a:r>
            <a:r>
              <a:rPr lang="en-US" i="1" dirty="0" smtClean="0"/>
              <a:t> </a:t>
            </a:r>
            <a:r>
              <a:rPr lang="en-US" i="1" dirty="0" err="1" smtClean="0"/>
              <a:t>taxoides</a:t>
            </a:r>
            <a:r>
              <a:rPr lang="en-US" dirty="0" smtClean="0"/>
              <a:t>.</a:t>
            </a:r>
          </a:p>
          <a:p>
            <a:r>
              <a:rPr lang="en-US" dirty="0" smtClean="0"/>
              <a:t>It is a very difficult plant to locate in the wild and, because it can be killed simply by stepping on the delicate shoots that are often concealed beneath forest litter,</a:t>
            </a:r>
          </a:p>
          <a:p>
            <a:r>
              <a:rPr lang="en-US" dirty="0" smtClean="0"/>
              <a:t>The transfer of carbon (sugars) from the host plant is achieved mainly through a fungal intermediary, as in the case of </a:t>
            </a:r>
            <a:r>
              <a:rPr lang="en-US" dirty="0" err="1" smtClean="0"/>
              <a:t>mycoheterotrophs</a:t>
            </a:r>
            <a:r>
              <a:rPr lang="en-US" dirty="0" smtClean="0"/>
              <a:t> such as the </a:t>
            </a:r>
            <a:r>
              <a:rPr lang="en-US" dirty="0" err="1" smtClean="0"/>
              <a:t>nonphotosynthetic</a:t>
            </a:r>
            <a:r>
              <a:rPr lang="en-US" dirty="0" smtClean="0"/>
              <a:t> </a:t>
            </a:r>
            <a:r>
              <a:rPr lang="en-US" dirty="0" err="1" smtClean="0"/>
              <a:t>ericads</a:t>
            </a:r>
            <a:r>
              <a:rPr lang="en-US" dirty="0" smtClean="0"/>
              <a:t> pinesap (</a:t>
            </a:r>
            <a:r>
              <a:rPr lang="en-US" i="1" dirty="0" err="1" smtClean="0"/>
              <a:t>Hypopitys</a:t>
            </a:r>
            <a:r>
              <a:rPr lang="en-US" dirty="0" smtClean="0"/>
              <a:t>) and </a:t>
            </a:r>
            <a:r>
              <a:rPr lang="en-US" dirty="0" err="1" smtClean="0"/>
              <a:t>indian</a:t>
            </a:r>
            <a:r>
              <a:rPr lang="en-US" dirty="0" smtClean="0"/>
              <a:t>-pipe (</a:t>
            </a:r>
            <a:r>
              <a:rPr lang="en-US" i="1" dirty="0" err="1" smtClean="0"/>
              <a:t>Monotropa</a:t>
            </a:r>
            <a:r>
              <a:rPr lang="en-US" dirty="0" smtClean="0"/>
              <a:t>), but a direct xylem connection with the host may also occur and may facilitate nitrogen </a:t>
            </a:r>
            <a:r>
              <a:rPr lang="en-US" dirty="0" err="1" smtClean="0"/>
              <a:t>tranfer</a:t>
            </a:r>
            <a:r>
              <a:rPr lang="en-US" dirty="0" smtClean="0"/>
              <a:t> from the host. The plant also has a high stomatal conductance and low water potential, like the mistletoes. Thus it has a unique form of parasitism unlike any other known plant. </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44</a:t>
            </a:fld>
            <a:endParaRPr lang="en-US"/>
          </a:p>
        </p:txBody>
      </p:sp>
    </p:spTree>
    <p:extLst>
      <p:ext uri="{BB962C8B-B14F-4D97-AF65-F5344CB8AC3E}">
        <p14:creationId xmlns:p14="http://schemas.microsoft.com/office/powerpoint/2010/main" val="4212299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1881 </a:t>
            </a:r>
            <a:r>
              <a:rPr lang="en-US" sz="1200" b="0" i="0" u="none" strike="noStrike" kern="1200" baseline="0" dirty="0" err="1" smtClean="0">
                <a:solidFill>
                  <a:schemeClr val="tx1"/>
                </a:solidFill>
                <a:latin typeface="+mn-lt"/>
                <a:ea typeface="+mn-ea"/>
                <a:cs typeface="+mn-cs"/>
              </a:rPr>
              <a:t>Kamie</a:t>
            </a:r>
            <a:r>
              <a:rPr lang="en-US" sz="1200" b="1" i="0" u="none" strike="noStrike" kern="1200" baseline="0" dirty="0" err="1" smtClean="0">
                <a:solidFill>
                  <a:schemeClr val="tx1"/>
                </a:solidFill>
                <a:latin typeface="+mn-lt"/>
                <a:ea typeface="+mn-ea"/>
                <a:cs typeface="+mn-cs"/>
              </a:rPr>
              <a:t>n</a:t>
            </a:r>
            <a:r>
              <a:rPr lang="en-US" sz="1200" b="0" i="0" u="none" strike="noStrike" kern="1200" baseline="0" dirty="0" err="1" smtClean="0">
                <a:solidFill>
                  <a:schemeClr val="tx1"/>
                </a:solidFill>
                <a:latin typeface="+mn-lt"/>
                <a:ea typeface="+mn-ea"/>
                <a:cs typeface="+mn-cs"/>
              </a:rPr>
              <a:t>ski</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Monotropa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nourished by a fungus linked to tree roots.</a:t>
            </a:r>
            <a:endParaRPr lang="en-US" i="1" dirty="0" smtClean="0"/>
          </a:p>
          <a:p>
            <a:r>
              <a:rPr lang="en-US" sz="1200" b="0" i="0" u="none" strike="noStrike" kern="1200" baseline="0" dirty="0" smtClean="0">
                <a:solidFill>
                  <a:schemeClr val="tx1"/>
                </a:solidFill>
                <a:latin typeface="+mn-lt"/>
                <a:ea typeface="+mn-ea"/>
                <a:cs typeface="+mn-cs"/>
              </a:rPr>
              <a:t>1885 Frank Definition of mycorrhizas.</a:t>
            </a:r>
          </a:p>
          <a:p>
            <a:r>
              <a:rPr lang="en-US" sz="1200" b="0" i="0" u="none" strike="noStrike" kern="1200" baseline="0" dirty="0" smtClean="0">
                <a:solidFill>
                  <a:schemeClr val="tx1"/>
                </a:solidFill>
                <a:latin typeface="+mn-lt"/>
                <a:ea typeface="+mn-ea"/>
                <a:cs typeface="+mn-cs"/>
              </a:rPr>
              <a:t>1892 Frank </a:t>
            </a:r>
            <a:r>
              <a:rPr lang="en-US" sz="1200" b="0" i="1" u="none" strike="noStrike" kern="1200" baseline="0" dirty="0" err="1" smtClean="0">
                <a:solidFill>
                  <a:schemeClr val="tx1"/>
                </a:solidFill>
                <a:latin typeface="+mn-lt"/>
                <a:ea typeface="+mn-ea"/>
                <a:cs typeface="+mn-cs"/>
              </a:rPr>
              <a:t>Monotropa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parasitic upon the fungus attached to its roots.</a:t>
            </a:r>
          </a:p>
          <a:p>
            <a:r>
              <a:rPr lang="en-US" sz="1200" b="0" i="0" u="none" strike="noStrike" kern="1200" baseline="0" dirty="0" smtClean="0">
                <a:solidFill>
                  <a:schemeClr val="tx1"/>
                </a:solidFill>
                <a:latin typeface="+mn-lt"/>
                <a:ea typeface="+mn-ea"/>
                <a:cs typeface="+mn-cs"/>
              </a:rPr>
              <a:t>1894 Frank </a:t>
            </a:r>
            <a:r>
              <a:rPr lang="en-US" sz="1200" b="0" i="0" u="none" strike="noStrike" kern="1200" baseline="0" dirty="0" err="1" smtClean="0">
                <a:solidFill>
                  <a:schemeClr val="tx1"/>
                </a:solidFill>
                <a:latin typeface="+mn-lt"/>
                <a:ea typeface="+mn-ea"/>
                <a:cs typeface="+mn-cs"/>
              </a:rPr>
              <a:t>Mycorrhizal</a:t>
            </a:r>
            <a:r>
              <a:rPr lang="en-US" sz="1200" b="0" i="0" u="none" strike="noStrike" kern="1200" baseline="0" dirty="0" smtClean="0">
                <a:solidFill>
                  <a:schemeClr val="tx1"/>
                </a:solidFill>
                <a:latin typeface="+mn-lt"/>
                <a:ea typeface="+mn-ea"/>
                <a:cs typeface="+mn-cs"/>
              </a:rPr>
              <a:t> fungi benefit </a:t>
            </a:r>
            <a:r>
              <a:rPr lang="en-US" sz="1200" b="0" i="1" u="none" strike="noStrike" kern="1200" baseline="0" dirty="0" err="1" smtClean="0">
                <a:solidFill>
                  <a:schemeClr val="tx1"/>
                </a:solidFill>
                <a:latin typeface="+mn-lt"/>
                <a:ea typeface="+mn-ea"/>
                <a:cs typeface="+mn-cs"/>
              </a:rPr>
              <a:t>Pinus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growth.</a:t>
            </a:r>
          </a:p>
          <a:p>
            <a:r>
              <a:rPr lang="en-US" sz="1200" b="0" i="0" u="none" strike="noStrike" kern="1200" baseline="0" dirty="0" smtClean="0">
                <a:solidFill>
                  <a:schemeClr val="tx1"/>
                </a:solidFill>
                <a:latin typeface="+mn-lt"/>
                <a:ea typeface="+mn-ea"/>
                <a:cs typeface="+mn-cs"/>
              </a:rPr>
              <a:t>1934 </a:t>
            </a:r>
            <a:r>
              <a:rPr lang="en-US" sz="1200" b="0" i="0" u="none" strike="noStrike" kern="1200" baseline="0" dirty="0" err="1" smtClean="0">
                <a:solidFill>
                  <a:schemeClr val="tx1"/>
                </a:solidFill>
                <a:latin typeface="+mn-lt"/>
                <a:ea typeface="+mn-ea"/>
                <a:cs typeface="+mn-cs"/>
              </a:rPr>
              <a:t>Francke</a:t>
            </a:r>
            <a:r>
              <a:rPr lang="en-US" sz="1200" b="0" i="0" u="none" strike="noStrike" kern="1200" baseline="0" dirty="0" smtClean="0">
                <a:solidFill>
                  <a:schemeClr val="tx1"/>
                </a:solidFill>
                <a:latin typeface="+mn-lt"/>
                <a:ea typeface="+mn-ea"/>
                <a:cs typeface="+mn-cs"/>
              </a:rPr>
              <a:t> Fungi penetrate epidermal cells of </a:t>
            </a:r>
            <a:r>
              <a:rPr lang="en-US" sz="1200" b="0" i="1" u="none" strike="noStrike" kern="1200" baseline="0" dirty="0" err="1" smtClean="0">
                <a:solidFill>
                  <a:schemeClr val="tx1"/>
                </a:solidFill>
                <a:latin typeface="+mn-lt"/>
                <a:ea typeface="+mn-ea"/>
                <a:cs typeface="+mn-cs"/>
              </a:rPr>
              <a:t>Monotropa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Successful germination of </a:t>
            </a:r>
            <a:r>
              <a:rPr lang="en-US" sz="1200" b="0" i="1" u="none" strike="noStrike" kern="1200" baseline="0" dirty="0" err="1" smtClean="0">
                <a:solidFill>
                  <a:schemeClr val="tx1"/>
                </a:solidFill>
                <a:latin typeface="+mn-lt"/>
                <a:ea typeface="+mn-ea"/>
                <a:cs typeface="+mn-cs"/>
              </a:rPr>
              <a:t>Monotropa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seeds.</a:t>
            </a:r>
          </a:p>
          <a:p>
            <a:r>
              <a:rPr lang="en-US" sz="1200" b="0" i="0" u="none" strike="noStrike" kern="1200" baseline="0" dirty="0" smtClean="0">
                <a:solidFill>
                  <a:schemeClr val="tx1"/>
                </a:solidFill>
                <a:latin typeface="+mn-lt"/>
                <a:ea typeface="+mn-ea"/>
                <a:cs typeface="+mn-cs"/>
              </a:rPr>
              <a:t>1960 </a:t>
            </a:r>
            <a:r>
              <a:rPr lang="en-US" sz="1200" b="0" i="0" u="none" strike="noStrike" kern="1200" baseline="0" dirty="0" err="1" smtClean="0">
                <a:solidFill>
                  <a:schemeClr val="tx1"/>
                </a:solidFill>
                <a:latin typeface="+mn-lt"/>
                <a:ea typeface="+mn-ea"/>
                <a:cs typeface="+mn-cs"/>
              </a:rPr>
              <a:t>Björkman</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Monotropa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an </a:t>
            </a:r>
            <a:r>
              <a:rPr lang="en-US" sz="1200" b="0" i="0" u="none" strike="noStrike" kern="1200" baseline="0" dirty="0" err="1" smtClean="0">
                <a:solidFill>
                  <a:schemeClr val="tx1"/>
                </a:solidFill>
                <a:latin typeface="+mn-lt"/>
                <a:ea typeface="+mn-ea"/>
                <a:cs typeface="+mn-cs"/>
              </a:rPr>
              <a:t>epiparasite</a:t>
            </a:r>
            <a:r>
              <a:rPr lang="en-US" sz="1200" b="0" i="0" u="none" strike="noStrike" kern="1200" baseline="0" dirty="0" smtClean="0">
                <a:solidFill>
                  <a:schemeClr val="tx1"/>
                </a:solidFill>
                <a:latin typeface="+mn-lt"/>
                <a:ea typeface="+mn-ea"/>
                <a:cs typeface="+mn-cs"/>
              </a:rPr>
              <a:t> on the </a:t>
            </a:r>
            <a:r>
              <a:rPr lang="en-US" sz="1200" b="0" i="0" u="none" strike="noStrike" kern="1200" baseline="0" dirty="0" err="1" smtClean="0">
                <a:solidFill>
                  <a:schemeClr val="tx1"/>
                </a:solidFill>
                <a:latin typeface="+mn-lt"/>
                <a:ea typeface="+mn-ea"/>
                <a:cs typeface="+mn-cs"/>
              </a:rPr>
              <a:t>ectomycorrhizas</a:t>
            </a:r>
            <a:r>
              <a:rPr lang="en-US" sz="1200" b="0" i="0" u="none" strike="noStrike" kern="1200" baseline="0" dirty="0" smtClean="0">
                <a:solidFill>
                  <a:schemeClr val="tx1"/>
                </a:solidFill>
                <a:latin typeface="+mn-lt"/>
                <a:ea typeface="+mn-ea"/>
                <a:cs typeface="+mn-cs"/>
              </a:rPr>
              <a:t> of trees.</a:t>
            </a:r>
          </a:p>
          <a:p>
            <a:r>
              <a:rPr lang="en-US" dirty="0" smtClean="0"/>
              <a:t>Physical separation from tree roots showed a marked reduction in </a:t>
            </a:r>
            <a:r>
              <a:rPr lang="en-US" i="1" dirty="0" smtClean="0"/>
              <a:t>M. </a:t>
            </a:r>
            <a:r>
              <a:rPr lang="en-US" i="1" dirty="0" err="1" smtClean="0"/>
              <a:t>hypopithys</a:t>
            </a:r>
            <a:r>
              <a:rPr lang="en-US" i="1" dirty="0" smtClean="0"/>
              <a:t> </a:t>
            </a:r>
            <a:r>
              <a:rPr lang="en-US" dirty="0" smtClean="0"/>
              <a:t>growth, and radioactive isotope labeling revealed greater translocation of carbon and phosphorus from </a:t>
            </a:r>
            <a:r>
              <a:rPr lang="en-US" i="1" dirty="0" err="1" smtClean="0"/>
              <a:t>Picea</a:t>
            </a:r>
            <a:r>
              <a:rPr lang="en-US" i="1" dirty="0" smtClean="0"/>
              <a:t> </a:t>
            </a:r>
            <a:r>
              <a:rPr lang="en-US" dirty="0" smtClean="0"/>
              <a:t>to </a:t>
            </a:r>
            <a:r>
              <a:rPr lang="en-US" i="1" dirty="0" err="1" smtClean="0"/>
              <a:t>Monotropa</a:t>
            </a:r>
            <a:r>
              <a:rPr lang="en-US" i="1" dirty="0" smtClean="0"/>
              <a:t> </a:t>
            </a:r>
            <a:r>
              <a:rPr lang="en-US" dirty="0" smtClean="0"/>
              <a:t>than to any other neighboring plants.</a:t>
            </a:r>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45</a:t>
            </a:fld>
            <a:endParaRPr lang="en-US"/>
          </a:p>
        </p:txBody>
      </p:sp>
    </p:spTree>
    <p:extLst>
      <p:ext uri="{BB962C8B-B14F-4D97-AF65-F5344CB8AC3E}">
        <p14:creationId xmlns:p14="http://schemas.microsoft.com/office/powerpoint/2010/main" val="3952335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46</a:t>
            </a:fld>
            <a:endParaRPr lang="en-US"/>
          </a:p>
        </p:txBody>
      </p:sp>
    </p:spTree>
    <p:extLst>
      <p:ext uri="{BB962C8B-B14F-4D97-AF65-F5344CB8AC3E}">
        <p14:creationId xmlns:p14="http://schemas.microsoft.com/office/powerpoint/2010/main" val="621628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47</a:t>
            </a:fld>
            <a:endParaRPr lang="en-US"/>
          </a:p>
        </p:txBody>
      </p:sp>
    </p:spTree>
    <p:extLst>
      <p:ext uri="{BB962C8B-B14F-4D97-AF65-F5344CB8AC3E}">
        <p14:creationId xmlns:p14="http://schemas.microsoft.com/office/powerpoint/2010/main" val="1146187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myco</a:t>
            </a:r>
            <a:r>
              <a:rPr lang="en-US" dirty="0" smtClean="0"/>
              <a:t>-heterotrophy makes it possible to</a:t>
            </a:r>
            <a:r>
              <a:rPr lang="en-US" baseline="0" dirty="0" smtClean="0"/>
              <a:t> </a:t>
            </a:r>
            <a:r>
              <a:rPr lang="en-US" dirty="0" smtClean="0"/>
              <a:t>succeed in the low-light conditions of understory habitats. In</a:t>
            </a:r>
            <a:r>
              <a:rPr lang="en-US" baseline="0" dirty="0" smtClean="0"/>
              <a:t> </a:t>
            </a:r>
            <a:r>
              <a:rPr lang="en-US" dirty="0" smtClean="0"/>
              <a:t>fact, most, if not all, </a:t>
            </a:r>
            <a:r>
              <a:rPr lang="en-US" dirty="0" err="1" smtClean="0"/>
              <a:t>nonphotosynthetic</a:t>
            </a:r>
            <a:r>
              <a:rPr lang="en-US" dirty="0" smtClean="0"/>
              <a:t> </a:t>
            </a:r>
            <a:r>
              <a:rPr lang="en-US" dirty="0" err="1" smtClean="0"/>
              <a:t>mycorrhizal</a:t>
            </a:r>
            <a:r>
              <a:rPr lang="en-US" dirty="0" smtClean="0"/>
              <a:t> plants</a:t>
            </a:r>
          </a:p>
          <a:p>
            <a:r>
              <a:rPr lang="en-US" dirty="0" smtClean="0"/>
              <a:t>are understory woodland inhabitants and, at least in the</a:t>
            </a:r>
            <a:r>
              <a:rPr lang="en-US" baseline="0" dirty="0" smtClean="0"/>
              <a:t> </a:t>
            </a:r>
            <a:r>
              <a:rPr lang="en-US" dirty="0" err="1" smtClean="0"/>
              <a:t>Ericaceae</a:t>
            </a:r>
            <a:r>
              <a:rPr lang="en-US" dirty="0" smtClean="0"/>
              <a:t> (</a:t>
            </a:r>
            <a:r>
              <a:rPr lang="en-US" dirty="0" err="1" smtClean="0"/>
              <a:t>Cullings</a:t>
            </a:r>
            <a:r>
              <a:rPr lang="en-US" baseline="0" dirty="0" smtClean="0"/>
              <a:t> </a:t>
            </a:r>
            <a:r>
              <a:rPr lang="en-US" i="1" dirty="0" smtClean="0"/>
              <a:t>et al</a:t>
            </a:r>
            <a:r>
              <a:rPr lang="en-US" i="1" baseline="0" dirty="0" smtClean="0"/>
              <a:t> </a:t>
            </a:r>
            <a:r>
              <a:rPr lang="en-US" dirty="0" smtClean="0"/>
              <a:t>., 1996), they most likely evolved</a:t>
            </a:r>
            <a:r>
              <a:rPr lang="en-US" baseline="0" dirty="0" smtClean="0"/>
              <a:t> </a:t>
            </a:r>
            <a:r>
              <a:rPr lang="en-US" dirty="0" smtClean="0"/>
              <a:t>from photosynthetic </a:t>
            </a:r>
            <a:r>
              <a:rPr lang="en-US" dirty="0" err="1" smtClean="0"/>
              <a:t>mycorrhizal</a:t>
            </a:r>
            <a:r>
              <a:rPr lang="en-US" dirty="0" smtClean="0"/>
              <a:t> plants that inhabited understory</a:t>
            </a:r>
            <a:r>
              <a:rPr lang="en-US" baseline="0" dirty="0" smtClean="0"/>
              <a:t> </a:t>
            </a:r>
            <a:r>
              <a:rPr lang="en-US" dirty="0" smtClean="0"/>
              <a:t>woodland habitats.</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48</a:t>
            </a:fld>
            <a:endParaRPr lang="en-US"/>
          </a:p>
        </p:txBody>
      </p:sp>
    </p:spTree>
    <p:extLst>
      <p:ext uri="{BB962C8B-B14F-4D97-AF65-F5344CB8AC3E}">
        <p14:creationId xmlns:p14="http://schemas.microsoft.com/office/powerpoint/2010/main" val="3811313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Family </a:t>
            </a:r>
            <a:r>
              <a:rPr lang="en-US" dirty="0" err="1" smtClean="0">
                <a:hlinkClick r:id="rId3"/>
              </a:rPr>
              <a:t>Orchidaceae</a:t>
            </a:r>
            <a:r>
              <a:rPr lang="en-US" dirty="0" smtClean="0"/>
              <a:t>   &gt;   </a:t>
            </a:r>
            <a:r>
              <a:rPr lang="en-US" dirty="0" smtClean="0">
                <a:hlinkClick r:id="rId4"/>
              </a:rPr>
              <a:t>Genus </a:t>
            </a:r>
            <a:r>
              <a:rPr lang="en-US" dirty="0" err="1" smtClean="0">
                <a:hlinkClick r:id="rId4"/>
              </a:rPr>
              <a:t>Corallorhiza</a:t>
            </a:r>
            <a:r>
              <a:rPr lang="en-US" dirty="0" smtClean="0"/>
              <a:t>    - 4 in MBP</a:t>
            </a:r>
            <a:r>
              <a:rPr lang="en-US" baseline="0" dirty="0" smtClean="0"/>
              <a:t> – some rare</a:t>
            </a:r>
          </a:p>
          <a:p>
            <a:r>
              <a:rPr lang="en-US" dirty="0" err="1" smtClean="0">
                <a:hlinkClick r:id="rId5" tooltip="Ericaceae"/>
              </a:rPr>
              <a:t>Ericaceae</a:t>
            </a:r>
            <a:r>
              <a:rPr lang="en-US" dirty="0" smtClean="0"/>
              <a:t> - </a:t>
            </a:r>
            <a:r>
              <a:rPr lang="en-US" i="1" dirty="0" err="1" smtClean="0"/>
              <a:t>Chimaphila</a:t>
            </a:r>
            <a:r>
              <a:rPr lang="en-US" i="1" dirty="0" smtClean="0"/>
              <a:t> – 2 species</a:t>
            </a:r>
            <a:r>
              <a:rPr lang="en-US" i="1" baseline="0" dirty="0" smtClean="0"/>
              <a:t> – partially </a:t>
            </a:r>
            <a:r>
              <a:rPr lang="en-US" i="1" baseline="0" dirty="0" err="1" smtClean="0"/>
              <a:t>mycoheterotrophic</a:t>
            </a: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Ericaceae</a:t>
            </a:r>
            <a:r>
              <a:rPr lang="en-US" dirty="0" smtClean="0"/>
              <a:t> - American Wintergreen </a:t>
            </a:r>
            <a:r>
              <a:rPr lang="en-US" i="1" dirty="0" err="1" smtClean="0"/>
              <a:t>Pyrola</a:t>
            </a:r>
            <a:r>
              <a:rPr lang="en-US" dirty="0" smtClean="0"/>
              <a:t> </a:t>
            </a:r>
            <a:r>
              <a:rPr lang="en-US" i="1" dirty="0" err="1" smtClean="0"/>
              <a:t>americana</a:t>
            </a:r>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49</a:t>
            </a:fld>
            <a:endParaRPr lang="en-US"/>
          </a:p>
        </p:txBody>
      </p:sp>
    </p:spTree>
    <p:extLst>
      <p:ext uri="{BB962C8B-B14F-4D97-AF65-F5344CB8AC3E}">
        <p14:creationId xmlns:p14="http://schemas.microsoft.com/office/powerpoint/2010/main" val="2713673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01740C-4313-486B-AC02-2785AB20BC2F}" type="slidenum">
              <a:rPr lang="en-US" smtClean="0"/>
              <a:t>5</a:t>
            </a:fld>
            <a:endParaRPr lang="en-US"/>
          </a:p>
        </p:txBody>
      </p:sp>
    </p:spTree>
    <p:extLst>
      <p:ext uri="{BB962C8B-B14F-4D97-AF65-F5344CB8AC3E}">
        <p14:creationId xmlns:p14="http://schemas.microsoft.com/office/powerpoint/2010/main" val="4009827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a:t>
            </a:r>
            <a:r>
              <a:rPr lang="en-US" dirty="0" err="1" smtClean="0"/>
              <a:t>Ericaceae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Pygmy Pipes </a:t>
            </a:r>
            <a:r>
              <a:rPr lang="en-US" i="1" dirty="0" err="1" smtClean="0"/>
              <a:t>Monotropsis</a:t>
            </a:r>
            <a:r>
              <a:rPr lang="en-US" dirty="0" smtClean="0"/>
              <a:t> </a:t>
            </a:r>
            <a:r>
              <a:rPr lang="en-US" i="1" dirty="0" err="1" smtClean="0"/>
              <a:t>odorata</a:t>
            </a:r>
            <a:r>
              <a:rPr lang="en-US" dirty="0" smtClean="0"/>
              <a:t> </a:t>
            </a:r>
            <a:r>
              <a:rPr lang="en-US" dirty="0" err="1" smtClean="0"/>
              <a:t>Schweinitz</a:t>
            </a:r>
            <a:r>
              <a:rPr lang="en-US" dirty="0" smtClean="0"/>
              <a:t> ex </a:t>
            </a:r>
            <a:r>
              <a:rPr lang="en-US" dirty="0" err="1" smtClean="0"/>
              <a:t>ElliottEndangered</a:t>
            </a:r>
            <a:r>
              <a:rPr lang="en-US" dirty="0" smtClean="0"/>
              <a:t> (MD)  -  S1 (Highly state rare)  -  Vulnerable  Southeast</a:t>
            </a:r>
            <a:r>
              <a:rPr lang="en-US" baseline="0" dirty="0" smtClean="0"/>
              <a:t> US, Maryland at northern end of range. Specimens in Smithsonian from Baltimore and Anne Arundel Counties.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hlinkClick r:id="rId3" tooltip="Gentianaceae"/>
              </a:rPr>
              <a:t>Gentianaceae</a:t>
            </a:r>
            <a:r>
              <a:rPr lang="en-US" dirty="0" smtClean="0"/>
              <a:t>: Virginia Pennywort -</a:t>
            </a:r>
            <a:r>
              <a:rPr lang="en-US" baseline="0" dirty="0" smtClean="0"/>
              <a:t> </a:t>
            </a:r>
            <a:r>
              <a:rPr lang="en-US" dirty="0" smtClean="0"/>
              <a:t>It is native to the eastern United States,</a:t>
            </a:r>
            <a:r>
              <a:rPr lang="en-US" baseline="30000" dirty="0" smtClean="0">
                <a:hlinkClick r:id="rId4"/>
              </a:rPr>
              <a:t>[2]</a:t>
            </a:r>
            <a:r>
              <a:rPr lang="en-US" dirty="0" smtClean="0"/>
              <a:t> where it is found in nutrient-rich forests. It is believed to be </a:t>
            </a:r>
            <a:r>
              <a:rPr lang="en-US" dirty="0" err="1" smtClean="0">
                <a:hlinkClick r:id="rId5" tooltip="Myco-heterotrophy"/>
              </a:rPr>
              <a:t>mycoheterotrophic</a:t>
            </a:r>
            <a:r>
              <a:rPr lang="en-US" dirty="0" smtClean="0"/>
              <a:t>, getting much of its nutrients though a symbiotic relationship with fungi, instead of through its small purplish-green leaves.</a:t>
            </a:r>
            <a:r>
              <a:rPr lang="en-US" baseline="30000" dirty="0" smtClean="0">
                <a:hlinkClick r:id="rId6"/>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50</a:t>
            </a:fld>
            <a:endParaRPr lang="en-US"/>
          </a:p>
        </p:txBody>
      </p:sp>
    </p:spTree>
    <p:extLst>
      <p:ext uri="{BB962C8B-B14F-4D97-AF65-F5344CB8AC3E}">
        <p14:creationId xmlns:p14="http://schemas.microsoft.com/office/powerpoint/2010/main" val="210216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haustorium</a:t>
            </a:r>
            <a:r>
              <a:rPr lang="en-US" dirty="0" smtClean="0"/>
              <a:t>, a specialized organ for host attachment, invasion, vasculature connection, and material transfer between the host and the parasite (Figure 1). The word </a:t>
            </a:r>
            <a:r>
              <a:rPr lang="en-US" dirty="0" err="1" smtClean="0"/>
              <a:t>haustorium</a:t>
            </a:r>
            <a:r>
              <a:rPr lang="en-US" dirty="0" smtClean="0"/>
              <a:t> comes from the Latin </a:t>
            </a:r>
            <a:r>
              <a:rPr lang="en-US" dirty="0" err="1" smtClean="0"/>
              <a:t>haustor</a:t>
            </a:r>
            <a:r>
              <a:rPr lang="en-US" dirty="0" smtClean="0"/>
              <a:t> or </a:t>
            </a:r>
            <a:r>
              <a:rPr lang="en-US" dirty="0" err="1" smtClean="0"/>
              <a:t>haurire</a:t>
            </a:r>
            <a:r>
              <a:rPr lang="en-US" dirty="0" smtClean="0"/>
              <a:t>, which means “water drawer.”</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6</a:t>
            </a:fld>
            <a:endParaRPr lang="en-US"/>
          </a:p>
        </p:txBody>
      </p:sp>
    </p:spTree>
    <p:extLst>
      <p:ext uri="{BB962C8B-B14F-4D97-AF65-F5344CB8AC3E}">
        <p14:creationId xmlns:p14="http://schemas.microsoft.com/office/powerpoint/2010/main" val="248117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Approximately 4,500 parasitic species belonging to 28 families, representing 1% of the dicotyledonous angiosperm species, have been reported (53). These parasitic species derived from 12 or 13 independent evolutionary events (143) and therefore show taxonomic diversity and morphological variation (Figure 1).</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7</a:t>
            </a:fld>
            <a:endParaRPr lang="en-US"/>
          </a:p>
        </p:txBody>
      </p:sp>
    </p:spTree>
    <p:extLst>
      <p:ext uri="{BB962C8B-B14F-4D97-AF65-F5344CB8AC3E}">
        <p14:creationId xmlns:p14="http://schemas.microsoft.com/office/powerpoint/2010/main" val="283316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Haustoria</a:t>
            </a:r>
            <a:r>
              <a:rPr lang="en-US" dirty="0" smtClean="0"/>
              <a:t> are</a:t>
            </a:r>
            <a:r>
              <a:rPr lang="en-US" baseline="0" dirty="0" smtClean="0"/>
              <a:t> modified roots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haustorium</a:t>
            </a:r>
            <a:r>
              <a:rPr lang="en-US" dirty="0" smtClean="0"/>
              <a:t>, a specialized organ for host attachment, invasion, vasculature connection, and material transfer between the host and the parasite (Figure 1). The word </a:t>
            </a:r>
            <a:r>
              <a:rPr lang="en-US" dirty="0" err="1" smtClean="0"/>
              <a:t>haustorium</a:t>
            </a:r>
            <a:r>
              <a:rPr lang="en-US" dirty="0" smtClean="0"/>
              <a:t> comes from the Latin </a:t>
            </a:r>
            <a:r>
              <a:rPr lang="en-US" dirty="0" err="1" smtClean="0"/>
              <a:t>haustor</a:t>
            </a:r>
            <a:r>
              <a:rPr lang="en-US" dirty="0" smtClean="0"/>
              <a:t> or </a:t>
            </a:r>
            <a:r>
              <a:rPr lang="en-US" dirty="0" err="1" smtClean="0"/>
              <a:t>haurire</a:t>
            </a:r>
            <a:r>
              <a:rPr lang="en-US" dirty="0" smtClean="0"/>
              <a:t>, which means “water drawer.”</a:t>
            </a:r>
          </a:p>
          <a:p>
            <a:endParaRPr lang="en-US" dirty="0"/>
          </a:p>
        </p:txBody>
      </p:sp>
      <p:sp>
        <p:nvSpPr>
          <p:cNvPr id="4" name="Slide Number Placeholder 3"/>
          <p:cNvSpPr>
            <a:spLocks noGrp="1"/>
          </p:cNvSpPr>
          <p:nvPr>
            <p:ph type="sldNum" sz="quarter" idx="10"/>
          </p:nvPr>
        </p:nvSpPr>
        <p:spPr/>
        <p:txBody>
          <a:bodyPr/>
          <a:lstStyle/>
          <a:p>
            <a:fld id="{A201740C-4313-486B-AC02-2785AB20BC2F}" type="slidenum">
              <a:rPr lang="en-US" smtClean="0"/>
              <a:t>8</a:t>
            </a:fld>
            <a:endParaRPr lang="en-US"/>
          </a:p>
        </p:txBody>
      </p:sp>
    </p:spTree>
    <p:extLst>
      <p:ext uri="{BB962C8B-B14F-4D97-AF65-F5344CB8AC3E}">
        <p14:creationId xmlns:p14="http://schemas.microsoft.com/office/powerpoint/2010/main" val="132758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Haustorium</a:t>
            </a:r>
            <a:r>
              <a:rPr lang="en-US" sz="1200" b="0" i="0" kern="1200" dirty="0" smtClean="0">
                <a:solidFill>
                  <a:schemeClr val="tx1"/>
                </a:solidFill>
                <a:effectLst/>
                <a:latin typeface="+mn-lt"/>
                <a:ea typeface="+mn-ea"/>
                <a:cs typeface="+mn-cs"/>
              </a:rPr>
              <a:t> forms upon detection of </a:t>
            </a:r>
            <a:r>
              <a:rPr lang="en-US" sz="1200" b="0" i="0" kern="1200" dirty="0" err="1" smtClean="0">
                <a:solidFill>
                  <a:schemeClr val="tx1"/>
                </a:solidFill>
                <a:effectLst/>
                <a:latin typeface="+mn-lt"/>
                <a:ea typeface="+mn-ea"/>
                <a:cs typeface="+mn-cs"/>
              </a:rPr>
              <a:t>haustorium</a:t>
            </a:r>
            <a:r>
              <a:rPr lang="en-US" sz="1200" b="0" i="0" kern="1200" dirty="0" smtClean="0">
                <a:solidFill>
                  <a:schemeClr val="tx1"/>
                </a:solidFill>
                <a:effectLst/>
                <a:latin typeface="+mn-lt"/>
                <a:ea typeface="+mn-ea"/>
                <a:cs typeface="+mn-cs"/>
              </a:rPr>
              <a:t>-inducing factors derived from the host plant. </a:t>
            </a:r>
            <a:r>
              <a:rPr lang="en-US" sz="1200" b="0" i="0" u="none" strike="noStrike" kern="1200" baseline="0" dirty="0" smtClean="0">
                <a:solidFill>
                  <a:schemeClr val="tx1"/>
                </a:solidFill>
                <a:latin typeface="+mn-lt"/>
                <a:ea typeface="+mn-ea"/>
                <a:cs typeface="+mn-cs"/>
              </a:rPr>
              <a:t>Specialized hairs in the parasite roots secrete adhesive glues to anchor their </a:t>
            </a:r>
            <a:r>
              <a:rPr lang="en-US" sz="1200" b="0" i="0" u="none" strike="noStrike" kern="1200" baseline="0" dirty="0" err="1" smtClean="0">
                <a:solidFill>
                  <a:schemeClr val="tx1"/>
                </a:solidFill>
                <a:latin typeface="+mn-lt"/>
                <a:ea typeface="+mn-ea"/>
                <a:cs typeface="+mn-cs"/>
              </a:rPr>
              <a:t>haustoria</a:t>
            </a:r>
            <a:r>
              <a:rPr lang="en-US" sz="1200" b="0" i="0" u="none" strike="noStrike" kern="1200" baseline="0" dirty="0" smtClean="0">
                <a:solidFill>
                  <a:schemeClr val="tx1"/>
                </a:solidFill>
                <a:latin typeface="+mn-lt"/>
                <a:ea typeface="+mn-ea"/>
                <a:cs typeface="+mn-cs"/>
              </a:rPr>
              <a:t> to the host roots and to assist in penetration by providing mechanical forces toward the host tissue.</a:t>
            </a:r>
          </a:p>
          <a:p>
            <a:r>
              <a:rPr lang="en-US" sz="1200" b="0" i="0" kern="1200" dirty="0" smtClean="0">
                <a:solidFill>
                  <a:schemeClr val="tx1"/>
                </a:solidFill>
                <a:effectLst/>
                <a:latin typeface="+mn-lt"/>
                <a:ea typeface="+mn-ea"/>
                <a:cs typeface="+mn-cs"/>
              </a:rPr>
              <a:t>This organ penetrates into the host stem or root and connects to its vasculature, allowing exchange of materials such as water, nutrients, proteins, nucleotides, pathogens, and retrotransposons between the host and the parasite.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01740C-4313-486B-AC02-2785AB20BC2F}" type="slidenum">
              <a:rPr lang="en-US" smtClean="0"/>
              <a:t>9</a:t>
            </a:fld>
            <a:endParaRPr lang="en-US"/>
          </a:p>
        </p:txBody>
      </p:sp>
    </p:spTree>
    <p:extLst>
      <p:ext uri="{BB962C8B-B14F-4D97-AF65-F5344CB8AC3E}">
        <p14:creationId xmlns:p14="http://schemas.microsoft.com/office/powerpoint/2010/main" val="258684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DD59A-6071-42EE-B2AA-53BD98FA25B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88001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D59A-6071-42EE-B2AA-53BD98FA25B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219001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D59A-6071-42EE-B2AA-53BD98FA25B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262821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D59A-6071-42EE-B2AA-53BD98FA25B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254627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DDD59A-6071-42EE-B2AA-53BD98FA25B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182761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DD59A-6071-42EE-B2AA-53BD98FA25B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410693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DD59A-6071-42EE-B2AA-53BD98FA25B5}"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9690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DD59A-6071-42EE-B2AA-53BD98FA25B5}"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311002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DD59A-6071-42EE-B2AA-53BD98FA25B5}"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1379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DDD59A-6071-42EE-B2AA-53BD98FA25B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126448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DDD59A-6071-42EE-B2AA-53BD98FA25B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7FB62-C73E-4907-B516-36CAEE4B88C2}" type="slidenum">
              <a:rPr lang="en-US" smtClean="0"/>
              <a:t>‹#›</a:t>
            </a:fld>
            <a:endParaRPr lang="en-US"/>
          </a:p>
        </p:txBody>
      </p:sp>
    </p:spTree>
    <p:extLst>
      <p:ext uri="{BB962C8B-B14F-4D97-AF65-F5344CB8AC3E}">
        <p14:creationId xmlns:p14="http://schemas.microsoft.com/office/powerpoint/2010/main" val="391635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DD59A-6071-42EE-B2AA-53BD98FA25B5}" type="datetimeFigureOut">
              <a:rPr lang="en-US" smtClean="0"/>
              <a:t>2/26/2019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7FB62-C73E-4907-B516-36CAEE4B88C2}" type="slidenum">
              <a:rPr lang="en-US" smtClean="0"/>
              <a:t>‹#›</a:t>
            </a:fld>
            <a:endParaRPr lang="en-US"/>
          </a:p>
        </p:txBody>
      </p:sp>
    </p:spTree>
    <p:extLst>
      <p:ext uri="{BB962C8B-B14F-4D97-AF65-F5344CB8AC3E}">
        <p14:creationId xmlns:p14="http://schemas.microsoft.com/office/powerpoint/2010/main" val="700983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www.flickr.com/photos/75557613@N0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s://www.marylandbiodiversity.com/viewChecklist.php?user=114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s://www.flickr.com/photos/75557613@N08/" TargetMode="Externa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37.jpe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36.jpg"/><Relationship Id="rId4" Type="http://schemas.openxmlformats.org/officeDocument/2006/relationships/hyperlink" Target="https://www.flickr.com/photos/75557613@N08/" TargetMode="External"/><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hyperlink" Target="https://www.marylandbiodiversity.com/viewChecklist.php?user=1" TargetMode="External"/><Relationship Id="rId3" Type="http://schemas.openxmlformats.org/officeDocument/2006/relationships/image" Target="../media/image51.jpg"/><Relationship Id="rId7" Type="http://schemas.openxmlformats.org/officeDocument/2006/relationships/hyperlink" Target="http://www.billhubick.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hyperlink" Target="https://www.marylandbiodiversity.com/viewChecklist.php?user=165" TargetMode="External"/><Relationship Id="rId5" Type="http://schemas.openxmlformats.org/officeDocument/2006/relationships/hyperlink" Target="https://www.marylandbiodiversity.com/viewChecklist.php?user=134" TargetMode="External"/><Relationship Id="rId10" Type="http://schemas.openxmlformats.org/officeDocument/2006/relationships/hyperlink" Target="http://www.botanybill.info/" TargetMode="External"/><Relationship Id="rId4" Type="http://schemas.openxmlformats.org/officeDocument/2006/relationships/hyperlink" Target="http://www.flickr.com/photos/24110087@N05/sets/72157633279444052/" TargetMode="External"/><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marylandbiodiversity.com/viewChecklist.php?user=1139" TargetMode="External"/><Relationship Id="rId3" Type="http://schemas.openxmlformats.org/officeDocument/2006/relationships/image" Target="../media/image54.jpg"/><Relationship Id="rId7" Type="http://schemas.openxmlformats.org/officeDocument/2006/relationships/hyperlink" Target="http://www.marylandbiodiversity.com/viewPhotoList.php?photographer=1139"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5.jpg"/><Relationship Id="rId11" Type="http://schemas.openxmlformats.org/officeDocument/2006/relationships/hyperlink" Target="https://www.marylandbiodiversity.com/viewChecklist.php?user=1055" TargetMode="External"/><Relationship Id="rId5" Type="http://schemas.openxmlformats.org/officeDocument/2006/relationships/hyperlink" Target="https://www.marylandbiodiversity.com/viewChecklist.php?user=1" TargetMode="External"/><Relationship Id="rId10" Type="http://schemas.openxmlformats.org/officeDocument/2006/relationships/hyperlink" Target="http://www.flickr.com/photos/83059962@N05/" TargetMode="External"/><Relationship Id="rId4" Type="http://schemas.openxmlformats.org/officeDocument/2006/relationships/hyperlink" Target="http://www.billhubick.com/" TargetMode="External"/><Relationship Id="rId9" Type="http://schemas.openxmlformats.org/officeDocument/2006/relationships/image" Target="../media/image56.jpg"/></Relationships>
</file>

<file path=ppt/slides/_rels/slide31.xml.rels><?xml version="1.0" encoding="UTF-8" standalone="yes"?>
<Relationships xmlns="http://schemas.openxmlformats.org/package/2006/relationships"><Relationship Id="rId8" Type="http://schemas.openxmlformats.org/officeDocument/2006/relationships/hyperlink" Target="https://www.marylandbiodiversity.com/viewChecklist.php?user=1083" TargetMode="External"/><Relationship Id="rId3" Type="http://schemas.openxmlformats.org/officeDocument/2006/relationships/image" Target="../media/image57.jpeg"/><Relationship Id="rId7" Type="http://schemas.openxmlformats.org/officeDocument/2006/relationships/hyperlink" Target="http://www.marylandbiodiversity.com/viewPhotoList.php?photographer=1083"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hyperlink" Target="https://www.marylandbiodiversity.com/viewChecklist.php?user=18" TargetMode="External"/><Relationship Id="rId4" Type="http://schemas.openxmlformats.org/officeDocument/2006/relationships/hyperlink" Target="http://www.flickr.com/photos/sparrowbon/" TargetMode="External"/><Relationship Id="rId9" Type="http://schemas.openxmlformats.org/officeDocument/2006/relationships/image" Target="../media/image59.jpg"/></Relationships>
</file>

<file path=ppt/slides/_rels/slide32.xml.rels><?xml version="1.0" encoding="UTF-8" standalone="yes"?>
<Relationships xmlns="http://schemas.openxmlformats.org/package/2006/relationships"><Relationship Id="rId8" Type="http://schemas.openxmlformats.org/officeDocument/2006/relationships/hyperlink" Target="https://www.marylandbiodiversity.com/viewChecklist.php?user=19" TargetMode="External"/><Relationship Id="rId3" Type="http://schemas.openxmlformats.org/officeDocument/2006/relationships/image" Target="../media/image60.jpg"/><Relationship Id="rId7" Type="http://schemas.openxmlformats.org/officeDocument/2006/relationships/hyperlink" Target="http://www.marylandbiodiversity.com/viewChecklist.php?user=19"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hyperlink" Target="https://www.marylandbiodiversity.com/viewChecklist.php?user=54" TargetMode="External"/><Relationship Id="rId5" Type="http://schemas.openxmlformats.org/officeDocument/2006/relationships/hyperlink" Target="https://www.marylandbiodiversity.com/viewChecklist.php?user=1415" TargetMode="External"/><Relationship Id="rId10" Type="http://schemas.openxmlformats.org/officeDocument/2006/relationships/hyperlink" Target="http://www.flickr.com/photos/zxgirl/" TargetMode="External"/><Relationship Id="rId4" Type="http://schemas.openxmlformats.org/officeDocument/2006/relationships/hyperlink" Target="https://www.flickr.com/photos/9163898@N06/" TargetMode="External"/><Relationship Id="rId9"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8.jp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9.xml.rels><?xml version="1.0" encoding="UTF-8" standalone="yes"?>
<Relationships xmlns="http://schemas.openxmlformats.org/package/2006/relationships"><Relationship Id="rId8" Type="http://schemas.openxmlformats.org/officeDocument/2006/relationships/hyperlink" Target="https://www.marylandbiodiversity.com/viewChecklist.php?user=1059" TargetMode="External"/><Relationship Id="rId3" Type="http://schemas.openxmlformats.org/officeDocument/2006/relationships/image" Target="../media/image87.jpg"/><Relationship Id="rId7" Type="http://schemas.openxmlformats.org/officeDocument/2006/relationships/hyperlink" Target="http://bobcammarata.blogspot.com/2015/05/my-bio.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hyperlink" Target="https://www.marylandbiodiversity.com/viewChecklist.php?user=1415" TargetMode="External"/><Relationship Id="rId5" Type="http://schemas.openxmlformats.org/officeDocument/2006/relationships/hyperlink" Target="https://www.marylandbiodiversity.com/viewChecklist.php?user=42" TargetMode="External"/><Relationship Id="rId10" Type="http://schemas.openxmlformats.org/officeDocument/2006/relationships/hyperlink" Target="https://www.flickr.com/photos/9163898@N06/" TargetMode="External"/><Relationship Id="rId4" Type="http://schemas.openxmlformats.org/officeDocument/2006/relationships/hyperlink" Target="http://www.flickr.com/photos/28511931@N07/" TargetMode="External"/><Relationship Id="rId9" Type="http://schemas.openxmlformats.org/officeDocument/2006/relationships/image" Target="../media/image89.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hyperlink" Target="http://www.billhubick.com/" TargetMode="External"/><Relationship Id="rId3" Type="http://schemas.openxmlformats.org/officeDocument/2006/relationships/image" Target="../media/image90.jpg"/><Relationship Id="rId7" Type="http://schemas.openxmlformats.org/officeDocument/2006/relationships/hyperlink" Target="https://www.marylandbiodiversity.com/viewChecklist.php?user=1054" TargetMode="External"/><Relationship Id="rId12" Type="http://schemas.openxmlformats.org/officeDocument/2006/relationships/hyperlink" Target="https://www.marylandbiodiversity.com/viewChecklist.php?user=126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bugguide.net/user/view/3192" TargetMode="External"/><Relationship Id="rId11" Type="http://schemas.openxmlformats.org/officeDocument/2006/relationships/hyperlink" Target="http://www.flickr.com/photos/38976602@N05/" TargetMode="External"/><Relationship Id="rId5" Type="http://schemas.openxmlformats.org/officeDocument/2006/relationships/image" Target="../media/image92.jpg"/><Relationship Id="rId10" Type="http://schemas.openxmlformats.org/officeDocument/2006/relationships/image" Target="../media/image93.jpg"/><Relationship Id="rId4" Type="http://schemas.openxmlformats.org/officeDocument/2006/relationships/image" Target="../media/image91.jpg"/><Relationship Id="rId9" Type="http://schemas.openxmlformats.org/officeDocument/2006/relationships/hyperlink" Target="https://www.marylandbiodiversity.com/viewChecklist.php?user=1"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3919" y="1171575"/>
            <a:ext cx="10876121" cy="2387600"/>
          </a:xfrm>
        </p:spPr>
        <p:txBody>
          <a:bodyPr>
            <a:normAutofit/>
          </a:bodyPr>
          <a:lstStyle/>
          <a:p>
            <a:r>
              <a:rPr lang="en-US" dirty="0" smtClean="0"/>
              <a:t>Invisible Connections:</a:t>
            </a:r>
            <a:br>
              <a:rPr lang="en-US" dirty="0" smtClean="0"/>
            </a:br>
            <a:r>
              <a:rPr lang="en-US" dirty="0" smtClean="0"/>
              <a:t>Introduction to Parasitic Plants</a:t>
            </a:r>
            <a:endParaRPr lang="en-US" dirty="0"/>
          </a:p>
        </p:txBody>
      </p:sp>
      <p:sp>
        <p:nvSpPr>
          <p:cNvPr id="3" name="Subtitle 2"/>
          <p:cNvSpPr>
            <a:spLocks noGrp="1"/>
          </p:cNvSpPr>
          <p:nvPr>
            <p:ph type="subTitle" idx="1"/>
          </p:nvPr>
        </p:nvSpPr>
        <p:spPr>
          <a:xfrm>
            <a:off x="1266824" y="3559175"/>
            <a:ext cx="10010775" cy="1655762"/>
          </a:xfrm>
        </p:spPr>
        <p:txBody>
          <a:bodyPr/>
          <a:lstStyle/>
          <a:p>
            <a:r>
              <a:rPr lang="en-US" dirty="0" smtClean="0"/>
              <a:t>Dr. Vanessa Beauchamp</a:t>
            </a:r>
          </a:p>
          <a:p>
            <a:r>
              <a:rPr lang="en-US" dirty="0" smtClean="0"/>
              <a:t>Towson University</a:t>
            </a:r>
            <a:endParaRPr lang="en-US" dirty="0"/>
          </a:p>
        </p:txBody>
      </p:sp>
    </p:spTree>
    <p:extLst>
      <p:ext uri="{BB962C8B-B14F-4D97-AF65-F5344CB8AC3E}">
        <p14:creationId xmlns:p14="http://schemas.microsoft.com/office/powerpoint/2010/main" val="1554366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Haustorium</a:t>
            </a:r>
            <a:r>
              <a:rPr lang="en-US" dirty="0" smtClean="0"/>
              <a:t> formation</a:t>
            </a:r>
            <a:endParaRPr lang="en-US" dirty="0"/>
          </a:p>
        </p:txBody>
      </p:sp>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23771"/>
          <a:stretch/>
        </p:blipFill>
        <p:spPr>
          <a:xfrm>
            <a:off x="6843713" y="75861"/>
            <a:ext cx="4924426" cy="6432469"/>
          </a:xfrm>
        </p:spPr>
      </p:pic>
      <p:sp>
        <p:nvSpPr>
          <p:cNvPr id="5" name="Content Placeholder 4"/>
          <p:cNvSpPr>
            <a:spLocks noGrp="1"/>
          </p:cNvSpPr>
          <p:nvPr>
            <p:ph sz="half" idx="2"/>
          </p:nvPr>
        </p:nvSpPr>
        <p:spPr>
          <a:xfrm>
            <a:off x="838200" y="1579418"/>
            <a:ext cx="5181600" cy="4878472"/>
          </a:xfrm>
        </p:spPr>
        <p:txBody>
          <a:bodyPr>
            <a:normAutofit lnSpcReduction="10000"/>
          </a:bodyPr>
          <a:lstStyle/>
          <a:p>
            <a:r>
              <a:rPr lang="en-US" dirty="0" smtClean="0"/>
              <a:t>Sense and attach to host</a:t>
            </a:r>
          </a:p>
          <a:p>
            <a:pPr lvl="1"/>
            <a:r>
              <a:rPr lang="en-US" dirty="0"/>
              <a:t>Recognize chemicals also used to attract symbiotic fungi and bacteria to plant roots</a:t>
            </a:r>
          </a:p>
          <a:p>
            <a:r>
              <a:rPr lang="en-US" dirty="0" smtClean="0"/>
              <a:t>Penetrate host tissues</a:t>
            </a:r>
          </a:p>
          <a:p>
            <a:pPr lvl="1"/>
            <a:r>
              <a:rPr lang="en-US" dirty="0" smtClean="0"/>
              <a:t>Fragment and dissolve cell walls rather than crushing them</a:t>
            </a:r>
          </a:p>
          <a:p>
            <a:r>
              <a:rPr lang="en-US" dirty="0" smtClean="0"/>
              <a:t>Avoid host immunity system</a:t>
            </a:r>
          </a:p>
          <a:p>
            <a:pPr lvl="1"/>
            <a:r>
              <a:rPr lang="en-US" dirty="0" smtClean="0"/>
              <a:t>Mimic pollen tube growth to </a:t>
            </a:r>
            <a:r>
              <a:rPr lang="en-US" dirty="0"/>
              <a:t>avoid immunity activation</a:t>
            </a:r>
            <a:endParaRPr lang="en-US" dirty="0" smtClean="0"/>
          </a:p>
          <a:p>
            <a:r>
              <a:rPr lang="en-US" dirty="0" smtClean="0"/>
              <a:t>Develop vascular connection</a:t>
            </a:r>
          </a:p>
          <a:p>
            <a:pPr lvl="1"/>
            <a:r>
              <a:rPr lang="en-US" dirty="0" smtClean="0"/>
              <a:t>Lower water potential than host plant </a:t>
            </a:r>
            <a:endParaRPr lang="en-US" dirty="0"/>
          </a:p>
        </p:txBody>
      </p:sp>
      <p:sp>
        <p:nvSpPr>
          <p:cNvPr id="6" name="Rectangle 5"/>
          <p:cNvSpPr/>
          <p:nvPr/>
        </p:nvSpPr>
        <p:spPr>
          <a:xfrm>
            <a:off x="6529388" y="6457890"/>
            <a:ext cx="6096000" cy="400110"/>
          </a:xfrm>
          <a:prstGeom prst="rect">
            <a:avLst/>
          </a:prstGeom>
        </p:spPr>
        <p:txBody>
          <a:bodyPr>
            <a:spAutoFit/>
          </a:bodyPr>
          <a:lstStyle/>
          <a:p>
            <a:r>
              <a:rPr lang="en-US" sz="1000" dirty="0" err="1"/>
              <a:t>Saucet</a:t>
            </a:r>
            <a:r>
              <a:rPr lang="en-US" sz="1000" dirty="0"/>
              <a:t> SB, </a:t>
            </a:r>
            <a:r>
              <a:rPr lang="en-US" sz="1000" dirty="0" err="1"/>
              <a:t>Shirasu</a:t>
            </a:r>
            <a:r>
              <a:rPr lang="en-US" sz="1000" dirty="0"/>
              <a:t> K (2016) Molecular Parasitic Plant–Host Interactions. </a:t>
            </a:r>
            <a:r>
              <a:rPr lang="en-US" sz="1000" dirty="0" err="1"/>
              <a:t>PLoS</a:t>
            </a:r>
            <a:r>
              <a:rPr lang="en-US" sz="1000" dirty="0"/>
              <a:t> </a:t>
            </a:r>
            <a:r>
              <a:rPr lang="en-US" sz="1000" dirty="0" err="1"/>
              <a:t>Pathog</a:t>
            </a:r>
            <a:r>
              <a:rPr lang="en-US" sz="1000" dirty="0"/>
              <a:t> 12(12): e1005978. https://doi.org/10.1371/journal.ppat.1005978</a:t>
            </a:r>
          </a:p>
        </p:txBody>
      </p:sp>
    </p:spTree>
    <p:extLst>
      <p:ext uri="{BB962C8B-B14F-4D97-AF65-F5344CB8AC3E}">
        <p14:creationId xmlns:p14="http://schemas.microsoft.com/office/powerpoint/2010/main" val="264682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47235" y="152400"/>
            <a:ext cx="4969625" cy="1325563"/>
          </a:xfrm>
        </p:spPr>
        <p:txBody>
          <a:bodyPr/>
          <a:lstStyle/>
          <a:p>
            <a:r>
              <a:rPr lang="en-US" dirty="0" smtClean="0"/>
              <a:t>Water potential</a:t>
            </a:r>
            <a:endParaRPr lang="en-US" dirty="0"/>
          </a:p>
        </p:txBody>
      </p:sp>
      <p:sp>
        <p:nvSpPr>
          <p:cNvPr id="6" name="Content Placeholder 5"/>
          <p:cNvSpPr>
            <a:spLocks noGrp="1"/>
          </p:cNvSpPr>
          <p:nvPr>
            <p:ph sz="half" idx="1"/>
          </p:nvPr>
        </p:nvSpPr>
        <p:spPr/>
        <p:txBody>
          <a:bodyPr>
            <a:normAutofit/>
          </a:bodyPr>
          <a:lstStyle/>
          <a:p>
            <a:endParaRPr lang="en-US"/>
          </a:p>
        </p:txBody>
      </p:sp>
      <p:sp>
        <p:nvSpPr>
          <p:cNvPr id="7" name="Content Placeholder 6"/>
          <p:cNvSpPr>
            <a:spLocks noGrp="1"/>
          </p:cNvSpPr>
          <p:nvPr>
            <p:ph sz="half" idx="2"/>
          </p:nvPr>
        </p:nvSpPr>
        <p:spPr>
          <a:xfrm>
            <a:off x="6848388" y="1474225"/>
            <a:ext cx="4869873" cy="5054137"/>
          </a:xfrm>
        </p:spPr>
        <p:txBody>
          <a:bodyPr>
            <a:normAutofit/>
          </a:bodyPr>
          <a:lstStyle/>
          <a:p>
            <a:r>
              <a:rPr lang="en-US" dirty="0"/>
              <a:t>Negative water potential causes water to evaporate from </a:t>
            </a:r>
            <a:r>
              <a:rPr lang="en-US" dirty="0" smtClean="0"/>
              <a:t>leaf</a:t>
            </a:r>
          </a:p>
          <a:p>
            <a:endParaRPr lang="en-US" dirty="0"/>
          </a:p>
          <a:p>
            <a:endParaRPr lang="en-US" dirty="0"/>
          </a:p>
          <a:p>
            <a:r>
              <a:rPr lang="en-US" dirty="0"/>
              <a:t>Cohesive forces pull water up from roots to replace lost leaf </a:t>
            </a:r>
            <a:r>
              <a:rPr lang="en-US" dirty="0" smtClean="0"/>
              <a:t>water</a:t>
            </a:r>
            <a:endParaRPr lang="en-US" dirty="0"/>
          </a:p>
        </p:txBody>
      </p:sp>
      <p:pic>
        <p:nvPicPr>
          <p:cNvPr id="8" name="Picture 2" descr="http://www.bio.miami.edu/dana/pix/xylem_sap_ascent.jpg"/>
          <p:cNvPicPr>
            <a:picLocks noChangeAspect="1" noChangeArrowheads="1"/>
          </p:cNvPicPr>
          <p:nvPr/>
        </p:nvPicPr>
        <p:blipFill>
          <a:blip r:embed="rId3" cstate="print"/>
          <a:srcRect b="3632"/>
          <a:stretch>
            <a:fillRect/>
          </a:stretch>
        </p:blipFill>
        <p:spPr bwMode="auto">
          <a:xfrm>
            <a:off x="260350" y="152400"/>
            <a:ext cx="6173700" cy="6532492"/>
          </a:xfrm>
          <a:prstGeom prst="rect">
            <a:avLst/>
          </a:prstGeom>
          <a:noFill/>
        </p:spPr>
      </p:pic>
    </p:spTree>
    <p:extLst>
      <p:ext uri="{BB962C8B-B14F-4D97-AF65-F5344CB8AC3E}">
        <p14:creationId xmlns:p14="http://schemas.microsoft.com/office/powerpoint/2010/main" val="11080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47235" y="152400"/>
            <a:ext cx="4969625" cy="1325563"/>
          </a:xfrm>
        </p:spPr>
        <p:txBody>
          <a:bodyPr/>
          <a:lstStyle/>
          <a:p>
            <a:r>
              <a:rPr lang="en-US" dirty="0" smtClean="0"/>
              <a:t>Water potential</a:t>
            </a:r>
            <a:endParaRPr lang="en-US" dirty="0"/>
          </a:p>
        </p:txBody>
      </p:sp>
      <p:sp>
        <p:nvSpPr>
          <p:cNvPr id="6" name="Content Placeholder 5"/>
          <p:cNvSpPr>
            <a:spLocks noGrp="1"/>
          </p:cNvSpPr>
          <p:nvPr>
            <p:ph sz="half" idx="1"/>
          </p:nvPr>
        </p:nvSpPr>
        <p:spPr/>
        <p:txBody>
          <a:bodyPr>
            <a:normAutofit/>
          </a:bodyPr>
          <a:lstStyle/>
          <a:p>
            <a:endParaRPr lang="en-US"/>
          </a:p>
        </p:txBody>
      </p:sp>
      <p:sp>
        <p:nvSpPr>
          <p:cNvPr id="7" name="Content Placeholder 6"/>
          <p:cNvSpPr>
            <a:spLocks noGrp="1"/>
          </p:cNvSpPr>
          <p:nvPr>
            <p:ph sz="half" idx="2"/>
          </p:nvPr>
        </p:nvSpPr>
        <p:spPr>
          <a:xfrm>
            <a:off x="6848388" y="1474225"/>
            <a:ext cx="4869873" cy="5054137"/>
          </a:xfrm>
        </p:spPr>
        <p:txBody>
          <a:bodyPr>
            <a:normAutofit/>
          </a:bodyPr>
          <a:lstStyle/>
          <a:p>
            <a:r>
              <a:rPr lang="en-US" dirty="0"/>
              <a:t>Water and mineral nutrients move from a host to a parasite through the xylem connection</a:t>
            </a:r>
            <a:r>
              <a:rPr lang="en-US" dirty="0" smtClean="0"/>
              <a:t>.</a:t>
            </a:r>
          </a:p>
          <a:p>
            <a:r>
              <a:rPr lang="en-US" dirty="0"/>
              <a:t>A gradient of water potential between the host and parasite should drive the flow </a:t>
            </a:r>
            <a:r>
              <a:rPr lang="en-US" dirty="0" smtClean="0"/>
              <a:t>direction. </a:t>
            </a:r>
          </a:p>
          <a:p>
            <a:r>
              <a:rPr lang="en-US" dirty="0"/>
              <a:t>Solute accumulation, open stomata, or a combination of these could allow a parasitic plant to maintain </a:t>
            </a:r>
            <a:r>
              <a:rPr lang="en-US" dirty="0" smtClean="0"/>
              <a:t>a lower </a:t>
            </a:r>
            <a:r>
              <a:rPr lang="en-US" dirty="0"/>
              <a:t>water potential than the host.</a:t>
            </a:r>
          </a:p>
        </p:txBody>
      </p:sp>
      <p:pic>
        <p:nvPicPr>
          <p:cNvPr id="8" name="Picture 2" descr="http://www.bio.miami.edu/dana/pix/xylem_sap_ascent.jpg"/>
          <p:cNvPicPr>
            <a:picLocks noChangeAspect="1" noChangeArrowheads="1"/>
          </p:cNvPicPr>
          <p:nvPr/>
        </p:nvPicPr>
        <p:blipFill>
          <a:blip r:embed="rId3" cstate="print"/>
          <a:srcRect b="3632"/>
          <a:stretch>
            <a:fillRect/>
          </a:stretch>
        </p:blipFill>
        <p:spPr bwMode="auto">
          <a:xfrm>
            <a:off x="260350" y="152400"/>
            <a:ext cx="6173700" cy="6532492"/>
          </a:xfrm>
          <a:prstGeom prst="rect">
            <a:avLst/>
          </a:prstGeom>
          <a:noFill/>
        </p:spPr>
      </p:pic>
    </p:spTree>
    <p:extLst>
      <p:ext uri="{BB962C8B-B14F-4D97-AF65-F5344CB8AC3E}">
        <p14:creationId xmlns:p14="http://schemas.microsoft.com/office/powerpoint/2010/main" val="1797873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193" y="423960"/>
            <a:ext cx="10515600" cy="1325563"/>
          </a:xfrm>
        </p:spPr>
        <p:txBody>
          <a:bodyPr/>
          <a:lstStyle/>
          <a:p>
            <a:r>
              <a:rPr lang="en-US" dirty="0" smtClean="0"/>
              <a:t>Life forms</a:t>
            </a:r>
            <a:endParaRPr lang="en-US" dirty="0"/>
          </a:p>
        </p:txBody>
      </p:sp>
      <p:grpSp>
        <p:nvGrpSpPr>
          <p:cNvPr id="17" name="Group 16"/>
          <p:cNvGrpSpPr/>
          <p:nvPr/>
        </p:nvGrpSpPr>
        <p:grpSpPr>
          <a:xfrm>
            <a:off x="4089736" y="455390"/>
            <a:ext cx="2956733" cy="5060309"/>
            <a:chOff x="500032" y="1692407"/>
            <a:chExt cx="2956733" cy="5060309"/>
          </a:xfrm>
        </p:grpSpPr>
        <p:sp>
          <p:nvSpPr>
            <p:cNvPr id="4" name="Rectangle 3"/>
            <p:cNvSpPr/>
            <p:nvPr/>
          </p:nvSpPr>
          <p:spPr>
            <a:xfrm>
              <a:off x="500032" y="1692407"/>
              <a:ext cx="2900281" cy="400110"/>
            </a:xfrm>
            <a:prstGeom prst="rect">
              <a:avLst/>
            </a:prstGeom>
          </p:spPr>
          <p:txBody>
            <a:bodyPr wrap="none">
              <a:spAutoFit/>
            </a:bodyPr>
            <a:lstStyle/>
            <a:p>
              <a:r>
                <a:rPr lang="en-US" sz="2000" dirty="0" smtClean="0"/>
                <a:t>Dodder </a:t>
              </a:r>
              <a:r>
                <a:rPr lang="en-US" sz="2000" dirty="0"/>
                <a:t>(</a:t>
              </a:r>
              <a:r>
                <a:rPr lang="en-US" sz="2000" i="1" dirty="0" err="1"/>
                <a:t>Cuscuta</a:t>
              </a:r>
              <a:r>
                <a:rPr lang="en-US" sz="2000" i="1" dirty="0"/>
                <a:t> </a:t>
              </a:r>
              <a:r>
                <a:rPr lang="en-US" sz="2000" i="1" dirty="0" err="1"/>
                <a:t>gronovii</a:t>
              </a:r>
              <a:r>
                <a:rPr lang="en-US" sz="2000" dirty="0"/>
                <a:t>)</a:t>
              </a:r>
            </a:p>
          </p:txBody>
        </p:sp>
        <p:grpSp>
          <p:nvGrpSpPr>
            <p:cNvPr id="16" name="Group 15"/>
            <p:cNvGrpSpPr/>
            <p:nvPr/>
          </p:nvGrpSpPr>
          <p:grpSpPr>
            <a:xfrm>
              <a:off x="616410" y="2178335"/>
              <a:ext cx="2840355" cy="4574381"/>
              <a:chOff x="616410" y="2178335"/>
              <a:chExt cx="2840355" cy="4574381"/>
            </a:xfrm>
          </p:grpSpPr>
          <p:pic>
            <p:nvPicPr>
              <p:cNvPr id="2050" name="Picture 2" descr="dod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410" y="2178335"/>
                <a:ext cx="2840355" cy="43281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6410" y="6506495"/>
                <a:ext cx="2787943" cy="246221"/>
              </a:xfrm>
              <a:prstGeom prst="rect">
                <a:avLst/>
              </a:prstGeom>
            </p:spPr>
            <p:txBody>
              <a:bodyPr wrap="none">
                <a:spAutoFit/>
              </a:bodyPr>
              <a:lstStyle/>
              <a:p>
                <a:r>
                  <a:rPr lang="en-US" sz="1000" dirty="0"/>
                  <a:t>https://www.britannica.com/plant/parasitic-plant</a:t>
                </a:r>
              </a:p>
            </p:txBody>
          </p:sp>
        </p:grpSp>
      </p:grpSp>
      <p:grpSp>
        <p:nvGrpSpPr>
          <p:cNvPr id="18" name="Group 17"/>
          <p:cNvGrpSpPr/>
          <p:nvPr/>
        </p:nvGrpSpPr>
        <p:grpSpPr>
          <a:xfrm>
            <a:off x="368140" y="1622080"/>
            <a:ext cx="3581400" cy="5012284"/>
            <a:chOff x="4807136" y="357997"/>
            <a:chExt cx="3581400" cy="5012284"/>
          </a:xfrm>
        </p:grpSpPr>
        <p:sp>
          <p:nvSpPr>
            <p:cNvPr id="3" name="Rectangle 2"/>
            <p:cNvSpPr/>
            <p:nvPr/>
          </p:nvSpPr>
          <p:spPr>
            <a:xfrm>
              <a:off x="4807136" y="357997"/>
              <a:ext cx="3171637" cy="400110"/>
            </a:xfrm>
            <a:prstGeom prst="rect">
              <a:avLst/>
            </a:prstGeom>
          </p:spPr>
          <p:txBody>
            <a:bodyPr wrap="none">
              <a:spAutoFit/>
            </a:bodyPr>
            <a:lstStyle/>
            <a:p>
              <a:r>
                <a:rPr lang="en-US" sz="2000" dirty="0" err="1"/>
                <a:t>Witchweed</a:t>
              </a:r>
              <a:r>
                <a:rPr lang="en-US" sz="2000" dirty="0"/>
                <a:t> (</a:t>
              </a:r>
              <a:r>
                <a:rPr lang="en-US" sz="2000" i="1" dirty="0" err="1"/>
                <a:t>Striga</a:t>
              </a:r>
              <a:r>
                <a:rPr lang="en-US" sz="2000" i="1" dirty="0"/>
                <a:t> </a:t>
              </a:r>
              <a:r>
                <a:rPr lang="en-US" sz="2000" i="1" dirty="0" err="1"/>
                <a:t>bilabiata</a:t>
              </a:r>
              <a:r>
                <a:rPr lang="en-US" sz="2000" dirty="0"/>
                <a:t>)</a:t>
              </a:r>
            </a:p>
          </p:txBody>
        </p:sp>
        <p:grpSp>
          <p:nvGrpSpPr>
            <p:cNvPr id="15" name="Group 14"/>
            <p:cNvGrpSpPr/>
            <p:nvPr/>
          </p:nvGrpSpPr>
          <p:grpSpPr>
            <a:xfrm>
              <a:off x="4807136" y="848883"/>
              <a:ext cx="3581400" cy="4521398"/>
              <a:chOff x="4807136" y="848883"/>
              <a:chExt cx="3581400" cy="4521398"/>
            </a:xfrm>
          </p:grpSpPr>
          <p:pic>
            <p:nvPicPr>
              <p:cNvPr id="2052" name="Picture 4" descr="witchw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136" y="848883"/>
                <a:ext cx="35814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807136" y="5124060"/>
                <a:ext cx="2787943" cy="246221"/>
              </a:xfrm>
              <a:prstGeom prst="rect">
                <a:avLst/>
              </a:prstGeom>
            </p:spPr>
            <p:txBody>
              <a:bodyPr wrap="none">
                <a:spAutoFit/>
              </a:bodyPr>
              <a:lstStyle/>
              <a:p>
                <a:r>
                  <a:rPr lang="en-US" sz="1000" dirty="0"/>
                  <a:t>https://www.britannica.com/plant/parasitic-plant</a:t>
                </a:r>
              </a:p>
            </p:txBody>
          </p:sp>
        </p:grpSp>
      </p:grpSp>
      <p:pic>
        <p:nvPicPr>
          <p:cNvPr id="2056" name="Picture 8" descr="https://upload.wikimedia.org/wikipedia/commons/thumb/7/7d/MistletoeInSilverBirch.jpg/800px-MistletoeInSilverBirch.jpg"/>
          <p:cNvPicPr>
            <a:picLocks noChangeAspect="1" noChangeArrowheads="1"/>
          </p:cNvPicPr>
          <p:nvPr/>
        </p:nvPicPr>
        <p:blipFill rotWithShape="1">
          <a:blip r:embed="rId5">
            <a:extLst>
              <a:ext uri="{28A0092B-C50C-407E-A947-70E740481C1C}">
                <a14:useLocalDpi xmlns:a14="http://schemas.microsoft.com/office/drawing/2010/main" val="0"/>
              </a:ext>
            </a:extLst>
          </a:blip>
          <a:srcRect t="10983" b="30580"/>
          <a:stretch/>
        </p:blipFill>
        <p:spPr bwMode="auto">
          <a:xfrm>
            <a:off x="7348397" y="2637444"/>
            <a:ext cx="4490215" cy="323729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348397" y="5874738"/>
            <a:ext cx="4224222" cy="246221"/>
          </a:xfrm>
          <a:prstGeom prst="rect">
            <a:avLst/>
          </a:prstGeom>
        </p:spPr>
        <p:txBody>
          <a:bodyPr wrap="square">
            <a:spAutoFit/>
          </a:bodyPr>
          <a:lstStyle/>
          <a:p>
            <a:r>
              <a:rPr lang="en-US" sz="1000" dirty="0"/>
              <a:t>CC BY-SA 2.0, https://commons.wikimedia.org/w/index.php?curid=34475</a:t>
            </a:r>
          </a:p>
        </p:txBody>
      </p:sp>
      <p:sp>
        <p:nvSpPr>
          <p:cNvPr id="22" name="Rectangle 21"/>
          <p:cNvSpPr/>
          <p:nvPr/>
        </p:nvSpPr>
        <p:spPr>
          <a:xfrm>
            <a:off x="7348397" y="2148587"/>
            <a:ext cx="3902415" cy="400110"/>
          </a:xfrm>
          <a:prstGeom prst="rect">
            <a:avLst/>
          </a:prstGeom>
        </p:spPr>
        <p:txBody>
          <a:bodyPr wrap="none">
            <a:spAutoFit/>
          </a:bodyPr>
          <a:lstStyle/>
          <a:p>
            <a:r>
              <a:rPr lang="en-US" sz="2000" dirty="0"/>
              <a:t>European mistletoe (</a:t>
            </a:r>
            <a:r>
              <a:rPr lang="en-US" sz="2000" i="1" dirty="0"/>
              <a:t>Viscum album</a:t>
            </a:r>
            <a:r>
              <a:rPr lang="en-US" sz="2000" dirty="0"/>
              <a:t>)</a:t>
            </a:r>
          </a:p>
        </p:txBody>
      </p:sp>
    </p:spTree>
    <p:extLst>
      <p:ext uri="{BB962C8B-B14F-4D97-AF65-F5344CB8AC3E}">
        <p14:creationId xmlns:p14="http://schemas.microsoft.com/office/powerpoint/2010/main" val="1696931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forms</a:t>
            </a:r>
            <a:endParaRPr lang="en-US" dirty="0"/>
          </a:p>
        </p:txBody>
      </p:sp>
      <p:sp>
        <p:nvSpPr>
          <p:cNvPr id="5" name="AutoShape 2" descr="Okouba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5728594" y="291726"/>
            <a:ext cx="6248400" cy="3763316"/>
            <a:chOff x="5648498" y="291726"/>
            <a:chExt cx="6248400" cy="376331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498" y="291726"/>
              <a:ext cx="624840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48498" y="3808821"/>
              <a:ext cx="3004349" cy="246221"/>
            </a:xfrm>
            <a:prstGeom prst="rect">
              <a:avLst/>
            </a:prstGeom>
          </p:spPr>
          <p:txBody>
            <a:bodyPr wrap="none">
              <a:spAutoFit/>
            </a:bodyPr>
            <a:lstStyle/>
            <a:p>
              <a:r>
                <a:rPr lang="en-US" sz="1000" dirty="0"/>
                <a:t>https://www.netdoktor.de/homoeopathie/okoubaka/</a:t>
              </a:r>
            </a:p>
          </p:txBody>
        </p:sp>
      </p:grpSp>
      <p:sp>
        <p:nvSpPr>
          <p:cNvPr id="7" name="Rectangle 6"/>
          <p:cNvSpPr/>
          <p:nvPr/>
        </p:nvSpPr>
        <p:spPr>
          <a:xfrm>
            <a:off x="9159134" y="423960"/>
            <a:ext cx="2802434" cy="830997"/>
          </a:xfrm>
          <a:prstGeom prst="rect">
            <a:avLst/>
          </a:prstGeom>
        </p:spPr>
        <p:txBody>
          <a:bodyPr wrap="none">
            <a:spAutoFit/>
          </a:bodyPr>
          <a:lstStyle/>
          <a:p>
            <a:r>
              <a:rPr lang="en-US" sz="2400" i="1" dirty="0" err="1" smtClean="0"/>
              <a:t>Okoubaka</a:t>
            </a:r>
            <a:r>
              <a:rPr lang="en-US" sz="2400" i="1" dirty="0"/>
              <a:t> </a:t>
            </a:r>
            <a:r>
              <a:rPr lang="en-US" sz="2400" i="1" dirty="0" err="1" smtClean="0"/>
              <a:t>aubrevillei</a:t>
            </a:r>
            <a:endParaRPr lang="en-US" sz="2400" i="1" dirty="0" smtClean="0"/>
          </a:p>
          <a:p>
            <a:r>
              <a:rPr lang="en-US" sz="2400" dirty="0" smtClean="0"/>
              <a:t>Death tree</a:t>
            </a:r>
            <a:endParaRPr lang="en-US" sz="2400" dirty="0"/>
          </a:p>
        </p:txBody>
      </p:sp>
      <p:grpSp>
        <p:nvGrpSpPr>
          <p:cNvPr id="10" name="Group 9"/>
          <p:cNvGrpSpPr/>
          <p:nvPr/>
        </p:nvGrpSpPr>
        <p:grpSpPr>
          <a:xfrm>
            <a:off x="6296445" y="4172225"/>
            <a:ext cx="5665123" cy="2685775"/>
            <a:chOff x="228310" y="1667401"/>
            <a:chExt cx="5665123" cy="2685775"/>
          </a:xfrm>
        </p:grpSpPr>
        <p:pic>
          <p:nvPicPr>
            <p:cNvPr id="1029" name="Picture 5" descr="Top 5 parasitic plants Â©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10" y="1667401"/>
              <a:ext cx="5665123" cy="24371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310" y="4106955"/>
              <a:ext cx="3424335" cy="246221"/>
            </a:xfrm>
            <a:prstGeom prst="rect">
              <a:avLst/>
            </a:prstGeom>
          </p:spPr>
          <p:txBody>
            <a:bodyPr wrap="none">
              <a:spAutoFit/>
            </a:bodyPr>
            <a:lstStyle/>
            <a:p>
              <a:r>
                <a:rPr lang="en-US" sz="1000" dirty="0" smtClean="0"/>
                <a:t>https://www.sciencefocus.com/nature/top-5-parasitic-plants/</a:t>
              </a:r>
              <a:endParaRPr lang="en-US" sz="1000" dirty="0"/>
            </a:p>
          </p:txBody>
        </p:sp>
      </p:grpSp>
      <p:sp>
        <p:nvSpPr>
          <p:cNvPr id="9" name="Rectangle 8"/>
          <p:cNvSpPr/>
          <p:nvPr/>
        </p:nvSpPr>
        <p:spPr>
          <a:xfrm>
            <a:off x="4173069" y="5745463"/>
            <a:ext cx="1970924" cy="830997"/>
          </a:xfrm>
          <a:prstGeom prst="rect">
            <a:avLst/>
          </a:prstGeom>
        </p:spPr>
        <p:txBody>
          <a:bodyPr wrap="none">
            <a:spAutoFit/>
          </a:bodyPr>
          <a:lstStyle/>
          <a:p>
            <a:r>
              <a:rPr lang="en-US" sz="2400" i="1" dirty="0" err="1" smtClean="0"/>
              <a:t>Rafflesia</a:t>
            </a:r>
            <a:r>
              <a:rPr lang="en-US" sz="2400" i="1" dirty="0" smtClean="0"/>
              <a:t> </a:t>
            </a:r>
            <a:r>
              <a:rPr lang="en-US" sz="2400" dirty="0" smtClean="0"/>
              <a:t>spp.</a:t>
            </a:r>
          </a:p>
          <a:p>
            <a:r>
              <a:rPr lang="en-US" sz="2400" dirty="0" smtClean="0"/>
              <a:t>Corpse flower</a:t>
            </a:r>
            <a:endParaRPr lang="en-US" sz="2400" dirty="0"/>
          </a:p>
        </p:txBody>
      </p:sp>
      <p:pic>
        <p:nvPicPr>
          <p:cNvPr id="1031" name="Picture 7" descr="Nuytsia floribun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1649789"/>
            <a:ext cx="3300557" cy="49508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0375" y="6602995"/>
            <a:ext cx="1774845" cy="246221"/>
          </a:xfrm>
          <a:prstGeom prst="rect">
            <a:avLst/>
          </a:prstGeom>
        </p:spPr>
        <p:txBody>
          <a:bodyPr wrap="none">
            <a:spAutoFit/>
          </a:bodyPr>
          <a:lstStyle/>
          <a:p>
            <a:r>
              <a:rPr lang="en-US" sz="1000" dirty="0"/>
              <a:t>http://anpsa.org.au/n-flo.html</a:t>
            </a:r>
          </a:p>
        </p:txBody>
      </p:sp>
      <p:sp>
        <p:nvSpPr>
          <p:cNvPr id="13" name="Rectangle 12"/>
          <p:cNvSpPr/>
          <p:nvPr/>
        </p:nvSpPr>
        <p:spPr>
          <a:xfrm>
            <a:off x="2851622" y="2271025"/>
            <a:ext cx="3852978" cy="707886"/>
          </a:xfrm>
          <a:prstGeom prst="rect">
            <a:avLst/>
          </a:prstGeom>
          <a:solidFill>
            <a:schemeClr val="bg1"/>
          </a:solidFill>
        </p:spPr>
        <p:txBody>
          <a:bodyPr wrap="none">
            <a:spAutoFit/>
          </a:bodyPr>
          <a:lstStyle/>
          <a:p>
            <a:r>
              <a:rPr lang="en-US" sz="2000" i="1" dirty="0" err="1"/>
              <a:t>Nuytsia</a:t>
            </a:r>
            <a:r>
              <a:rPr lang="en-US" sz="2000" i="1" dirty="0"/>
              <a:t> </a:t>
            </a:r>
            <a:r>
              <a:rPr lang="en-US" sz="2000" i="1" dirty="0" smtClean="0"/>
              <a:t>floribunda</a:t>
            </a:r>
          </a:p>
          <a:p>
            <a:r>
              <a:rPr lang="en-US" sz="2000" dirty="0"/>
              <a:t>Western Australian Christmas </a:t>
            </a:r>
            <a:r>
              <a:rPr lang="en-US" sz="2000" dirty="0" smtClean="0"/>
              <a:t>Tree</a:t>
            </a:r>
            <a:endParaRPr lang="en-US" sz="2000" dirty="0"/>
          </a:p>
        </p:txBody>
      </p:sp>
    </p:spTree>
    <p:extLst>
      <p:ext uri="{BB962C8B-B14F-4D97-AF65-F5344CB8AC3E}">
        <p14:creationId xmlns:p14="http://schemas.microsoft.com/office/powerpoint/2010/main" val="2241394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90" y="293230"/>
            <a:ext cx="10515600" cy="1325563"/>
          </a:xfrm>
        </p:spPr>
        <p:txBody>
          <a:bodyPr/>
          <a:lstStyle/>
          <a:p>
            <a:r>
              <a:rPr lang="en-US" dirty="0" smtClean="0"/>
              <a:t>Types of parasitic plants </a:t>
            </a:r>
            <a:endParaRPr lang="en-US" dirty="0"/>
          </a:p>
        </p:txBody>
      </p:sp>
      <p:sp>
        <p:nvSpPr>
          <p:cNvPr id="3" name="Content Placeholder 2"/>
          <p:cNvSpPr>
            <a:spLocks noGrp="1"/>
          </p:cNvSpPr>
          <p:nvPr>
            <p:ph idx="1"/>
          </p:nvPr>
        </p:nvSpPr>
        <p:spPr>
          <a:xfrm>
            <a:off x="439189" y="1791285"/>
            <a:ext cx="10515600" cy="4351338"/>
          </a:xfrm>
        </p:spPr>
        <p:txBody>
          <a:bodyPr>
            <a:normAutofit/>
          </a:bodyPr>
          <a:lstStyle/>
          <a:p>
            <a:r>
              <a:rPr lang="en-US" sz="4000" dirty="0"/>
              <a:t>Attachment point</a:t>
            </a:r>
          </a:p>
          <a:p>
            <a:pPr lvl="1"/>
            <a:r>
              <a:rPr lang="en-US" sz="3600" dirty="0"/>
              <a:t>Stem or root</a:t>
            </a:r>
          </a:p>
          <a:p>
            <a:r>
              <a:rPr lang="en-US" sz="4000" dirty="0" smtClean="0"/>
              <a:t>Nutritional </a:t>
            </a:r>
            <a:r>
              <a:rPr lang="en-US" sz="4000" dirty="0"/>
              <a:t>dependence</a:t>
            </a:r>
          </a:p>
          <a:p>
            <a:pPr lvl="1"/>
            <a:r>
              <a:rPr lang="en-US" sz="3600" dirty="0" err="1"/>
              <a:t>Hemiparisite</a:t>
            </a:r>
            <a:r>
              <a:rPr lang="en-US" sz="3600" dirty="0"/>
              <a:t> or </a:t>
            </a:r>
            <a:r>
              <a:rPr lang="en-US" sz="3600" dirty="0" err="1"/>
              <a:t>holoparsite</a:t>
            </a:r>
            <a:endParaRPr lang="en-US" sz="3600" dirty="0"/>
          </a:p>
          <a:p>
            <a:r>
              <a:rPr lang="en-US" sz="4000" dirty="0" smtClean="0"/>
              <a:t>Life cycle requirements</a:t>
            </a:r>
          </a:p>
          <a:p>
            <a:pPr lvl="1"/>
            <a:r>
              <a:rPr lang="en-US" sz="3600" dirty="0" smtClean="0"/>
              <a:t>Obligate or facultative </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474" y="293230"/>
            <a:ext cx="3390900" cy="2543175"/>
          </a:xfrm>
          <a:prstGeom prst="rect">
            <a:avLst/>
          </a:prstGeom>
        </p:spPr>
      </p:pic>
      <p:sp>
        <p:nvSpPr>
          <p:cNvPr id="5" name="Rectangle 4"/>
          <p:cNvSpPr/>
          <p:nvPr/>
        </p:nvSpPr>
        <p:spPr>
          <a:xfrm>
            <a:off x="6731964" y="2823664"/>
            <a:ext cx="3738563" cy="215444"/>
          </a:xfrm>
          <a:prstGeom prst="rect">
            <a:avLst/>
          </a:prstGeom>
        </p:spPr>
        <p:txBody>
          <a:bodyPr wrap="square">
            <a:spAutoFit/>
          </a:bodyPr>
          <a:lstStyle/>
          <a:p>
            <a:r>
              <a:rPr lang="en-US" sz="800" dirty="0" smtClean="0"/>
              <a:t>MBP: American </a:t>
            </a:r>
            <a:r>
              <a:rPr lang="en-US" sz="800" dirty="0"/>
              <a:t>Mistletoe in Harford Co., Maryland (12/16/2017). Photo by </a:t>
            </a:r>
            <a:r>
              <a:rPr lang="en-US" sz="800" dirty="0">
                <a:hlinkClick r:id="rId4"/>
              </a:rPr>
              <a:t>Josh </a:t>
            </a:r>
            <a:r>
              <a:rPr lang="en-US" sz="800" dirty="0" err="1">
                <a:hlinkClick r:id="rId4"/>
              </a:rPr>
              <a:t>Emm</a:t>
            </a:r>
            <a:r>
              <a:rPr lang="en-US" sz="800" dirty="0"/>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400" y="2524377"/>
            <a:ext cx="2586727" cy="3448969"/>
          </a:xfrm>
          <a:prstGeom prst="rect">
            <a:avLst/>
          </a:prstGeom>
        </p:spPr>
      </p:pic>
      <p:sp>
        <p:nvSpPr>
          <p:cNvPr id="7" name="Rectangle 6"/>
          <p:cNvSpPr/>
          <p:nvPr/>
        </p:nvSpPr>
        <p:spPr>
          <a:xfrm>
            <a:off x="9117719" y="5973346"/>
            <a:ext cx="2703408" cy="338554"/>
          </a:xfrm>
          <a:prstGeom prst="rect">
            <a:avLst/>
          </a:prstGeom>
        </p:spPr>
        <p:txBody>
          <a:bodyPr wrap="square">
            <a:spAutoFit/>
          </a:bodyPr>
          <a:lstStyle/>
          <a:p>
            <a:r>
              <a:rPr lang="en-US" sz="800" dirty="0"/>
              <a:t>https://commons.wikimedia.org/wiki/File:Conopholis_americana_-_Bear_Corn.jpg</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862" y="3106576"/>
            <a:ext cx="2078551" cy="3137855"/>
          </a:xfrm>
          <a:prstGeom prst="rect">
            <a:avLst/>
          </a:prstGeom>
        </p:spPr>
      </p:pic>
      <p:sp>
        <p:nvSpPr>
          <p:cNvPr id="9" name="Rectangle 8"/>
          <p:cNvSpPr/>
          <p:nvPr/>
        </p:nvSpPr>
        <p:spPr>
          <a:xfrm>
            <a:off x="6731964" y="6293647"/>
            <a:ext cx="2835934" cy="338554"/>
          </a:xfrm>
          <a:prstGeom prst="rect">
            <a:avLst/>
          </a:prstGeom>
        </p:spPr>
        <p:txBody>
          <a:bodyPr wrap="square">
            <a:spAutoFit/>
          </a:bodyPr>
          <a:lstStyle/>
          <a:p>
            <a:r>
              <a:rPr lang="en-US" sz="800" dirty="0"/>
              <a:t>https://www.prairiemoon.com/castilleja-coccinea-indian-paintbrush-prairie-moon-nursery.html</a:t>
            </a:r>
          </a:p>
        </p:txBody>
      </p:sp>
    </p:spTree>
    <p:extLst>
      <p:ext uri="{BB962C8B-B14F-4D97-AF65-F5344CB8AC3E}">
        <p14:creationId xmlns:p14="http://schemas.microsoft.com/office/powerpoint/2010/main" val="143950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dirty="0" smtClean="0"/>
              <a:t>Stem parasites</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149" y="2200804"/>
            <a:ext cx="2872203" cy="41295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609" y="1280328"/>
            <a:ext cx="5201920" cy="3901440"/>
          </a:xfrm>
          <a:prstGeom prst="rect">
            <a:avLst/>
          </a:prstGeom>
        </p:spPr>
      </p:pic>
      <p:sp>
        <p:nvSpPr>
          <p:cNvPr id="6" name="Rectangle 5"/>
          <p:cNvSpPr/>
          <p:nvPr/>
        </p:nvSpPr>
        <p:spPr>
          <a:xfrm>
            <a:off x="5115339" y="5171770"/>
            <a:ext cx="2508195" cy="400110"/>
          </a:xfrm>
          <a:prstGeom prst="rect">
            <a:avLst/>
          </a:prstGeom>
        </p:spPr>
        <p:txBody>
          <a:bodyPr wrap="square">
            <a:spAutoFit/>
          </a:bodyPr>
          <a:lstStyle/>
          <a:p>
            <a:r>
              <a:rPr lang="en-US" sz="1000" dirty="0" smtClean="0"/>
              <a:t>MBP: American </a:t>
            </a:r>
            <a:r>
              <a:rPr lang="en-US" sz="1000" dirty="0"/>
              <a:t>Mistletoe in Harford Co., Maryland (12/16/2017). Photo by </a:t>
            </a:r>
            <a:r>
              <a:rPr lang="en-US" sz="1000" dirty="0">
                <a:hlinkClick r:id="rId5"/>
              </a:rPr>
              <a:t>Josh </a:t>
            </a:r>
            <a:r>
              <a:rPr lang="en-US" sz="1000" dirty="0" err="1">
                <a:hlinkClick r:id="rId5"/>
              </a:rPr>
              <a:t>Emm</a:t>
            </a:r>
            <a:r>
              <a:rPr lang="en-US" sz="1000" dirty="0"/>
              <a:t>. </a:t>
            </a:r>
          </a:p>
        </p:txBody>
      </p:sp>
      <p:sp>
        <p:nvSpPr>
          <p:cNvPr id="7" name="TextBox 6"/>
          <p:cNvSpPr txBox="1"/>
          <p:nvPr/>
        </p:nvSpPr>
        <p:spPr>
          <a:xfrm>
            <a:off x="6029739" y="284633"/>
            <a:ext cx="4921091" cy="830997"/>
          </a:xfrm>
          <a:prstGeom prst="rect">
            <a:avLst/>
          </a:prstGeom>
          <a:noFill/>
        </p:spPr>
        <p:txBody>
          <a:bodyPr wrap="none" rtlCol="0">
            <a:spAutoFit/>
          </a:bodyPr>
          <a:lstStyle/>
          <a:p>
            <a:pPr algn="ctr"/>
            <a:r>
              <a:rPr lang="en-US" sz="2400" dirty="0" smtClean="0"/>
              <a:t>Mistletoe – </a:t>
            </a:r>
            <a:r>
              <a:rPr lang="en-US" sz="2400" i="1" dirty="0" err="1" smtClean="0"/>
              <a:t>Phoradendron</a:t>
            </a:r>
            <a:r>
              <a:rPr lang="en-US" sz="2400" i="1" dirty="0" smtClean="0"/>
              <a:t> </a:t>
            </a:r>
            <a:r>
              <a:rPr lang="en-US" sz="2400" i="1" dirty="0" err="1" smtClean="0"/>
              <a:t>leucarpum</a:t>
            </a:r>
            <a:r>
              <a:rPr lang="en-US" sz="2400" i="1" dirty="0" smtClean="0"/>
              <a:t> </a:t>
            </a:r>
          </a:p>
          <a:p>
            <a:pPr algn="ctr"/>
            <a:r>
              <a:rPr lang="en-US" sz="2400" dirty="0" smtClean="0"/>
              <a:t>American/Eastern mistletoe</a:t>
            </a:r>
            <a:endParaRPr lang="en-US" sz="2400" i="1" dirty="0"/>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2975" t="24712" r="8814" b="18222"/>
          <a:stretch/>
        </p:blipFill>
        <p:spPr>
          <a:xfrm>
            <a:off x="7998334" y="4458697"/>
            <a:ext cx="4068418" cy="2226366"/>
          </a:xfrm>
          <a:prstGeom prst="rect">
            <a:avLst/>
          </a:prstGeom>
        </p:spPr>
      </p:pic>
      <p:sp>
        <p:nvSpPr>
          <p:cNvPr id="9" name="Rectangle 8"/>
          <p:cNvSpPr/>
          <p:nvPr/>
        </p:nvSpPr>
        <p:spPr>
          <a:xfrm>
            <a:off x="6656229" y="6611779"/>
            <a:ext cx="6096000" cy="246221"/>
          </a:xfrm>
          <a:prstGeom prst="rect">
            <a:avLst/>
          </a:prstGeom>
        </p:spPr>
        <p:txBody>
          <a:bodyPr>
            <a:spAutoFit/>
          </a:bodyPr>
          <a:lstStyle/>
          <a:p>
            <a:r>
              <a:rPr lang="en-US" sz="1000" dirty="0" smtClean="0"/>
              <a:t>MBP: American </a:t>
            </a:r>
            <a:r>
              <a:rPr lang="en-US" sz="1000" dirty="0"/>
              <a:t>Mistletoe fruiting in Harford Co., Maryland (12/16/2017). Photo by </a:t>
            </a:r>
            <a:r>
              <a:rPr lang="en-US" sz="1000" dirty="0">
                <a:hlinkClick r:id="rId5"/>
              </a:rPr>
              <a:t>Josh </a:t>
            </a:r>
            <a:r>
              <a:rPr lang="en-US" sz="1000" dirty="0" err="1">
                <a:hlinkClick r:id="rId5"/>
              </a:rPr>
              <a:t>Emm</a:t>
            </a:r>
            <a:r>
              <a:rPr lang="en-US" sz="1000" dirty="0"/>
              <a:t>. (</a:t>
            </a:r>
            <a:r>
              <a:rPr lang="en-US" sz="1000" dirty="0">
                <a:hlinkClick r:id="rId7"/>
              </a:rPr>
              <a:t>MBP list</a:t>
            </a:r>
            <a:r>
              <a:rPr lang="en-US" sz="1000" dirty="0"/>
              <a:t>)</a:t>
            </a:r>
          </a:p>
        </p:txBody>
      </p:sp>
    </p:spTree>
    <p:extLst>
      <p:ext uri="{BB962C8B-B14F-4D97-AF65-F5344CB8AC3E}">
        <p14:creationId xmlns:p14="http://schemas.microsoft.com/office/powerpoint/2010/main" val="2601728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dirty="0" smtClean="0"/>
              <a:t>Stem parasites</a:t>
            </a:r>
          </a:p>
          <a:p>
            <a:pPr marL="0" indent="0">
              <a:buNone/>
            </a:pPr>
            <a:endParaRPr lang="en-US" dirty="0"/>
          </a:p>
        </p:txBody>
      </p:sp>
      <p:sp>
        <p:nvSpPr>
          <p:cNvPr id="7" name="TextBox 6"/>
          <p:cNvSpPr txBox="1"/>
          <p:nvPr/>
        </p:nvSpPr>
        <p:spPr>
          <a:xfrm>
            <a:off x="3845392" y="1914250"/>
            <a:ext cx="4942379" cy="461665"/>
          </a:xfrm>
          <a:prstGeom prst="rect">
            <a:avLst/>
          </a:prstGeom>
          <a:noFill/>
        </p:spPr>
        <p:txBody>
          <a:bodyPr wrap="none" rtlCol="0">
            <a:spAutoFit/>
          </a:bodyPr>
          <a:lstStyle/>
          <a:p>
            <a:pPr algn="ctr"/>
            <a:r>
              <a:rPr lang="en-US" sz="2400" dirty="0"/>
              <a:t>Dodder </a:t>
            </a:r>
            <a:r>
              <a:rPr lang="en-US" sz="2400" dirty="0" smtClean="0"/>
              <a:t>(Witches</a:t>
            </a:r>
            <a:r>
              <a:rPr lang="en-US" sz="2400" dirty="0"/>
              <a:t>' hair </a:t>
            </a:r>
            <a:r>
              <a:rPr lang="en-US" sz="2400" dirty="0" smtClean="0"/>
              <a:t>) – </a:t>
            </a:r>
            <a:r>
              <a:rPr lang="en-US" sz="2400" i="1" dirty="0" err="1" smtClean="0"/>
              <a:t>Cuscuta</a:t>
            </a:r>
            <a:r>
              <a:rPr lang="en-US" sz="2400" i="1" dirty="0" smtClean="0"/>
              <a:t> </a:t>
            </a:r>
            <a:r>
              <a:rPr lang="en-US" sz="2400" dirty="0" smtClean="0"/>
              <a:t>spp.</a:t>
            </a:r>
            <a:endParaRPr lang="en-US" sz="24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991" y="2254909"/>
            <a:ext cx="2262809" cy="41816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620" y="2449142"/>
            <a:ext cx="5201920" cy="3225800"/>
          </a:xfrm>
          <a:prstGeom prst="rect">
            <a:avLst/>
          </a:prstGeom>
        </p:spPr>
      </p:pic>
      <p:sp>
        <p:nvSpPr>
          <p:cNvPr id="13" name="Rectangle 12"/>
          <p:cNvSpPr/>
          <p:nvPr/>
        </p:nvSpPr>
        <p:spPr>
          <a:xfrm>
            <a:off x="3715620" y="5683553"/>
            <a:ext cx="6096000" cy="246221"/>
          </a:xfrm>
          <a:prstGeom prst="rect">
            <a:avLst/>
          </a:prstGeom>
        </p:spPr>
        <p:txBody>
          <a:bodyPr>
            <a:spAutoFit/>
          </a:bodyPr>
          <a:lstStyle/>
          <a:p>
            <a:r>
              <a:rPr lang="en-US" sz="1000" dirty="0" smtClean="0"/>
              <a:t>https</a:t>
            </a:r>
            <a:r>
              <a:rPr lang="en-US" sz="1000" dirty="0"/>
              <a:t>://commons.wikimedia.org/w/index.php?curid=209875</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22230" b="21674"/>
          <a:stretch/>
        </p:blipFill>
        <p:spPr>
          <a:xfrm rot="16200000">
            <a:off x="7625972" y="1763454"/>
            <a:ext cx="5963945" cy="2793550"/>
          </a:xfrm>
          <a:prstGeom prst="rect">
            <a:avLst/>
          </a:prstGeom>
        </p:spPr>
      </p:pic>
      <p:sp>
        <p:nvSpPr>
          <p:cNvPr id="15" name="Rectangle 14"/>
          <p:cNvSpPr/>
          <p:nvPr/>
        </p:nvSpPr>
        <p:spPr>
          <a:xfrm>
            <a:off x="9205639" y="6169480"/>
            <a:ext cx="3145571" cy="400110"/>
          </a:xfrm>
          <a:prstGeom prst="rect">
            <a:avLst/>
          </a:prstGeom>
        </p:spPr>
        <p:txBody>
          <a:bodyPr wrap="square">
            <a:spAutoFit/>
          </a:bodyPr>
          <a:lstStyle/>
          <a:p>
            <a:r>
              <a:rPr lang="en-US" sz="1000" dirty="0"/>
              <a:t>Plant genetics: Gene transfer from parasitic to host </a:t>
            </a:r>
            <a:r>
              <a:rPr lang="en-US" sz="1000" dirty="0" smtClean="0"/>
              <a:t>plants. November 2004. Nature </a:t>
            </a:r>
            <a:r>
              <a:rPr lang="en-US" sz="1000" dirty="0"/>
              <a:t>432(7014):165-6</a:t>
            </a:r>
          </a:p>
        </p:txBody>
      </p:sp>
    </p:spTree>
    <p:extLst>
      <p:ext uri="{BB962C8B-B14F-4D97-AF65-F5344CB8AC3E}">
        <p14:creationId xmlns:p14="http://schemas.microsoft.com/office/powerpoint/2010/main" val="952981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309872"/>
            <a:ext cx="10515600" cy="1325563"/>
          </a:xfrm>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dirty="0" smtClean="0"/>
              <a:t>Root parasites</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65" y="2060161"/>
            <a:ext cx="3230218" cy="4263232"/>
          </a:xfrm>
          <a:prstGeom prst="rect">
            <a:avLst/>
          </a:prstGeom>
        </p:spPr>
      </p:pic>
      <p:sp>
        <p:nvSpPr>
          <p:cNvPr id="5" name="Rectangle 4"/>
          <p:cNvSpPr/>
          <p:nvPr/>
        </p:nvSpPr>
        <p:spPr>
          <a:xfrm>
            <a:off x="127552" y="6522176"/>
            <a:ext cx="4227443" cy="400110"/>
          </a:xfrm>
          <a:prstGeom prst="rect">
            <a:avLst/>
          </a:prstGeom>
        </p:spPr>
        <p:txBody>
          <a:bodyPr wrap="square">
            <a:spAutoFit/>
          </a:bodyPr>
          <a:lstStyle/>
          <a:p>
            <a:r>
              <a:rPr lang="en-US" sz="1000" dirty="0"/>
              <a:t>https://www.123rf.com/photo_96361208_vintage-engraving-of-orobanche-alba-or-thyme-broomrape-parasitic-plant-with-stems-completely-lacking.html</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357" y="197517"/>
            <a:ext cx="4160033" cy="6336967"/>
          </a:xfrm>
          <a:prstGeom prst="rect">
            <a:avLst/>
          </a:prstGeom>
        </p:spPr>
      </p:pic>
      <p:sp>
        <p:nvSpPr>
          <p:cNvPr id="18" name="Rectangle 17"/>
          <p:cNvSpPr/>
          <p:nvPr/>
        </p:nvSpPr>
        <p:spPr>
          <a:xfrm>
            <a:off x="4354995" y="6546792"/>
            <a:ext cx="4217504" cy="400110"/>
          </a:xfrm>
          <a:prstGeom prst="rect">
            <a:avLst/>
          </a:prstGeom>
        </p:spPr>
        <p:txBody>
          <a:bodyPr wrap="square">
            <a:spAutoFit/>
          </a:bodyPr>
          <a:lstStyle/>
          <a:p>
            <a:r>
              <a:rPr lang="en-US" sz="1000" dirty="0"/>
              <a:t>http://www.farmalierganes.com/Flora/Angiospermae/Orobanchaceae/Orobanche/Orobanche_Grex_Glandulosae/Orobanche_alba/Orobanche_alba.htm</a:t>
            </a:r>
          </a:p>
        </p:txBody>
      </p:sp>
      <p:sp>
        <p:nvSpPr>
          <p:cNvPr id="19" name="TextBox 18"/>
          <p:cNvSpPr txBox="1"/>
          <p:nvPr/>
        </p:nvSpPr>
        <p:spPr>
          <a:xfrm>
            <a:off x="8572499" y="139748"/>
            <a:ext cx="3303822" cy="830997"/>
          </a:xfrm>
          <a:prstGeom prst="rect">
            <a:avLst/>
          </a:prstGeom>
          <a:noFill/>
        </p:spPr>
        <p:txBody>
          <a:bodyPr wrap="square" rtlCol="0">
            <a:spAutoFit/>
          </a:bodyPr>
          <a:lstStyle/>
          <a:p>
            <a:r>
              <a:rPr lang="en-US" sz="2400" i="1" dirty="0" err="1" smtClean="0"/>
              <a:t>Orobanche</a:t>
            </a:r>
            <a:r>
              <a:rPr lang="en-US" sz="2400" dirty="0" smtClean="0"/>
              <a:t> spp. (Broomrape)</a:t>
            </a:r>
            <a:endParaRPr lang="en-US" sz="2400"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3920" y="1934613"/>
            <a:ext cx="2877506" cy="4288384"/>
          </a:xfrm>
          <a:prstGeom prst="rect">
            <a:avLst/>
          </a:prstGeom>
        </p:spPr>
      </p:pic>
      <p:sp>
        <p:nvSpPr>
          <p:cNvPr id="21" name="Rectangle 20"/>
          <p:cNvSpPr/>
          <p:nvPr/>
        </p:nvSpPr>
        <p:spPr>
          <a:xfrm>
            <a:off x="8863920" y="1509887"/>
            <a:ext cx="2196435" cy="400110"/>
          </a:xfrm>
          <a:prstGeom prst="rect">
            <a:avLst/>
          </a:prstGeom>
        </p:spPr>
        <p:txBody>
          <a:bodyPr wrap="none">
            <a:spAutoFit/>
          </a:bodyPr>
          <a:lstStyle/>
          <a:p>
            <a:r>
              <a:rPr lang="en-US" sz="2000" i="1" dirty="0" err="1" smtClean="0"/>
              <a:t>Orobanche</a:t>
            </a:r>
            <a:r>
              <a:rPr lang="en-US" sz="2000" i="1" dirty="0" smtClean="0"/>
              <a:t> </a:t>
            </a:r>
            <a:r>
              <a:rPr lang="en-US" sz="2000" i="1" dirty="0" err="1" smtClean="0"/>
              <a:t>uniflora</a:t>
            </a:r>
            <a:endParaRPr lang="en-US" sz="2000" dirty="0"/>
          </a:p>
        </p:txBody>
      </p:sp>
      <p:sp>
        <p:nvSpPr>
          <p:cNvPr id="22" name="Rectangle 21"/>
          <p:cNvSpPr/>
          <p:nvPr/>
        </p:nvSpPr>
        <p:spPr>
          <a:xfrm>
            <a:off x="8771154" y="6222997"/>
            <a:ext cx="3105167" cy="553998"/>
          </a:xfrm>
          <a:prstGeom prst="rect">
            <a:avLst/>
          </a:prstGeom>
        </p:spPr>
        <p:txBody>
          <a:bodyPr wrap="square">
            <a:spAutoFit/>
          </a:bodyPr>
          <a:lstStyle/>
          <a:p>
            <a:r>
              <a:rPr lang="en-US" sz="1000" dirty="0"/>
              <a:t>By </a:t>
            </a:r>
            <a:r>
              <a:rPr lang="en-US" sz="1000" dirty="0" err="1"/>
              <a:t>Arieh</a:t>
            </a:r>
            <a:r>
              <a:rPr lang="en-US" sz="1000" dirty="0"/>
              <a:t> Tal. Copyright © 2019 </a:t>
            </a:r>
            <a:r>
              <a:rPr lang="en-US" sz="1000" dirty="0" err="1"/>
              <a:t>Arieh</a:t>
            </a:r>
            <a:r>
              <a:rPr lang="en-US" sz="1000" dirty="0"/>
              <a:t> Tal. </a:t>
            </a:r>
            <a:r>
              <a:rPr lang="en-US" sz="1000" dirty="0" smtClean="0"/>
              <a:t>botphoto.com</a:t>
            </a:r>
          </a:p>
          <a:p>
            <a:r>
              <a:rPr lang="en-US" sz="1000" dirty="0"/>
              <a:t>https://gobotany.newenglandwild.org/species/orobanche/uniflora/ </a:t>
            </a:r>
          </a:p>
        </p:txBody>
      </p:sp>
    </p:spTree>
    <p:extLst>
      <p:ext uri="{BB962C8B-B14F-4D97-AF65-F5344CB8AC3E}">
        <p14:creationId xmlns:p14="http://schemas.microsoft.com/office/powerpoint/2010/main" val="790182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smtClean="0"/>
              <a:t>Root parasites</a:t>
            </a:r>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866" y="208722"/>
            <a:ext cx="4198900" cy="6298352"/>
          </a:xfrm>
          <a:prstGeom prst="rect">
            <a:avLst/>
          </a:prstGeom>
        </p:spPr>
      </p:pic>
      <p:sp>
        <p:nvSpPr>
          <p:cNvPr id="8" name="Rectangle 7"/>
          <p:cNvSpPr/>
          <p:nvPr/>
        </p:nvSpPr>
        <p:spPr>
          <a:xfrm>
            <a:off x="6840161" y="6540366"/>
            <a:ext cx="3668813" cy="246221"/>
          </a:xfrm>
          <a:prstGeom prst="rect">
            <a:avLst/>
          </a:prstGeom>
        </p:spPr>
        <p:txBody>
          <a:bodyPr wrap="square">
            <a:spAutoFit/>
          </a:bodyPr>
          <a:lstStyle/>
          <a:p>
            <a:r>
              <a:rPr lang="en-US" sz="1000" dirty="0"/>
              <a:t>https://commons.wikimedia.org/wiki/File:Epifagus_virginiana.jpg</a:t>
            </a:r>
          </a:p>
        </p:txBody>
      </p:sp>
      <p:sp>
        <p:nvSpPr>
          <p:cNvPr id="9" name="TextBox 8"/>
          <p:cNvSpPr txBox="1"/>
          <p:nvPr/>
        </p:nvSpPr>
        <p:spPr>
          <a:xfrm>
            <a:off x="5827595" y="540729"/>
            <a:ext cx="2566793" cy="830997"/>
          </a:xfrm>
          <a:prstGeom prst="rect">
            <a:avLst/>
          </a:prstGeom>
          <a:solidFill>
            <a:schemeClr val="bg1"/>
          </a:solidFill>
        </p:spPr>
        <p:txBody>
          <a:bodyPr wrap="none" rtlCol="0">
            <a:spAutoFit/>
          </a:bodyPr>
          <a:lstStyle/>
          <a:p>
            <a:r>
              <a:rPr lang="en-US" sz="2400" dirty="0" smtClean="0"/>
              <a:t>Beech drops</a:t>
            </a:r>
          </a:p>
          <a:p>
            <a:r>
              <a:rPr lang="en-US" sz="2400" i="1" dirty="0" err="1" smtClean="0"/>
              <a:t>Epifagus</a:t>
            </a:r>
            <a:r>
              <a:rPr lang="en-US" sz="2400" i="1" dirty="0" smtClean="0"/>
              <a:t> </a:t>
            </a:r>
            <a:r>
              <a:rPr lang="en-US" sz="2400" i="1" dirty="0" err="1" smtClean="0"/>
              <a:t>virginiana</a:t>
            </a:r>
            <a:endParaRPr lang="en-US" sz="2400" i="1"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155404"/>
            <a:ext cx="4366772" cy="4366772"/>
          </a:xfrm>
          <a:prstGeom prst="rect">
            <a:avLst/>
          </a:prstGeom>
        </p:spPr>
      </p:pic>
      <p:sp>
        <p:nvSpPr>
          <p:cNvPr id="16" name="Rectangle 15"/>
          <p:cNvSpPr/>
          <p:nvPr/>
        </p:nvSpPr>
        <p:spPr>
          <a:xfrm>
            <a:off x="838201" y="6522176"/>
            <a:ext cx="4989394" cy="245408"/>
          </a:xfrm>
          <a:prstGeom prst="rect">
            <a:avLst/>
          </a:prstGeom>
        </p:spPr>
        <p:txBody>
          <a:bodyPr wrap="square">
            <a:spAutoFit/>
          </a:bodyPr>
          <a:lstStyle/>
          <a:p>
            <a:r>
              <a:rPr lang="en-US" sz="1000" dirty="0"/>
              <a:t>https://trekohio.com/2012/09/24/beechdrops-our-third-plant-without-chlorophyll/</a:t>
            </a:r>
          </a:p>
        </p:txBody>
      </p:sp>
    </p:spTree>
    <p:extLst>
      <p:ext uri="{BB962C8B-B14F-4D97-AF65-F5344CB8AC3E}">
        <p14:creationId xmlns:p14="http://schemas.microsoft.com/office/powerpoint/2010/main" val="62806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parasite?</a:t>
            </a:r>
            <a:endParaRPr lang="en-US" dirty="0"/>
          </a:p>
        </p:txBody>
      </p:sp>
      <p:sp>
        <p:nvSpPr>
          <p:cNvPr id="3" name="Content Placeholder 2"/>
          <p:cNvSpPr>
            <a:spLocks noGrp="1"/>
          </p:cNvSpPr>
          <p:nvPr>
            <p:ph idx="1"/>
          </p:nvPr>
        </p:nvSpPr>
        <p:spPr>
          <a:xfrm>
            <a:off x="399011" y="1825625"/>
            <a:ext cx="5403273" cy="2917765"/>
          </a:xfrm>
        </p:spPr>
        <p:txBody>
          <a:bodyPr>
            <a:normAutofit/>
          </a:bodyPr>
          <a:lstStyle/>
          <a:p>
            <a:r>
              <a:rPr lang="en-US" sz="3200" dirty="0"/>
              <a:t>A</a:t>
            </a:r>
            <a:r>
              <a:rPr lang="en-US" sz="3200" dirty="0" smtClean="0"/>
              <a:t>n </a:t>
            </a:r>
            <a:r>
              <a:rPr lang="en-US" sz="3200" dirty="0"/>
              <a:t>organism that lives in or on an organism of another species (its host) and benefits by deriving nutrients at the other's expense.</a:t>
            </a:r>
            <a:endParaRPr lang="en-US" sz="3200" dirty="0" smtClean="0"/>
          </a:p>
        </p:txBody>
      </p:sp>
      <p:pic>
        <p:nvPicPr>
          <p:cNvPr id="1026" name="Picture 2" descr="parasit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015" y="441960"/>
            <a:ext cx="5844540" cy="58445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0" y="6286500"/>
            <a:ext cx="6096000" cy="246221"/>
          </a:xfrm>
          <a:prstGeom prst="rect">
            <a:avLst/>
          </a:prstGeom>
        </p:spPr>
        <p:txBody>
          <a:bodyPr>
            <a:spAutoFit/>
          </a:bodyPr>
          <a:lstStyle/>
          <a:p>
            <a:r>
              <a:rPr lang="en-US" sz="1000" dirty="0"/>
              <a:t>https://www.superpharmacy.com.au/blog/parasites-protozoa-worms-ectoparasites</a:t>
            </a:r>
          </a:p>
        </p:txBody>
      </p:sp>
      <p:grpSp>
        <p:nvGrpSpPr>
          <p:cNvPr id="12" name="Group 11"/>
          <p:cNvGrpSpPr/>
          <p:nvPr/>
        </p:nvGrpSpPr>
        <p:grpSpPr>
          <a:xfrm>
            <a:off x="1600200" y="4743389"/>
            <a:ext cx="2484120" cy="1728372"/>
            <a:chOff x="1600200" y="4743389"/>
            <a:chExt cx="2484120" cy="1728372"/>
          </a:xfrm>
        </p:grpSpPr>
        <p:sp>
          <p:nvSpPr>
            <p:cNvPr id="5" name="Plus 4"/>
            <p:cNvSpPr/>
            <p:nvPr/>
          </p:nvSpPr>
          <p:spPr>
            <a:xfrm>
              <a:off x="1600200" y="5458301"/>
              <a:ext cx="914400" cy="9144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3169920" y="5458301"/>
              <a:ext cx="914400" cy="91440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2659380" y="5389721"/>
              <a:ext cx="472440" cy="1082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81957" y="4743389"/>
              <a:ext cx="2027286" cy="646331"/>
            </a:xfrm>
            <a:prstGeom prst="rect">
              <a:avLst/>
            </a:prstGeom>
            <a:noFill/>
          </p:spPr>
          <p:txBody>
            <a:bodyPr wrap="none" rtlCol="0">
              <a:spAutoFit/>
            </a:bodyPr>
            <a:lstStyle/>
            <a:p>
              <a:r>
                <a:rPr lang="en-US" sz="3600" dirty="0" smtClean="0"/>
                <a:t>Symbiosis</a:t>
              </a:r>
              <a:endParaRPr lang="en-US" sz="3600" dirty="0"/>
            </a:p>
          </p:txBody>
        </p:sp>
      </p:grpSp>
    </p:spTree>
    <p:extLst>
      <p:ext uri="{BB962C8B-B14F-4D97-AF65-F5344CB8AC3E}">
        <p14:creationId xmlns:p14="http://schemas.microsoft.com/office/powerpoint/2010/main" val="43754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smtClean="0"/>
              <a:t>Root parasites</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12" y="1473536"/>
            <a:ext cx="6757504" cy="5068128"/>
          </a:xfrm>
          <a:prstGeom prst="rect">
            <a:avLst/>
          </a:prstGeom>
        </p:spPr>
      </p:pic>
      <p:sp>
        <p:nvSpPr>
          <p:cNvPr id="5" name="Rectangle 4"/>
          <p:cNvSpPr/>
          <p:nvPr/>
        </p:nvSpPr>
        <p:spPr>
          <a:xfrm>
            <a:off x="5261112" y="6526461"/>
            <a:ext cx="6096000" cy="246221"/>
          </a:xfrm>
          <a:prstGeom prst="rect">
            <a:avLst/>
          </a:prstGeom>
        </p:spPr>
        <p:txBody>
          <a:bodyPr>
            <a:spAutoFit/>
          </a:bodyPr>
          <a:lstStyle/>
          <a:p>
            <a:r>
              <a:rPr lang="en-US" sz="1000" dirty="0"/>
              <a:t>https://botanyphoto.botanicalgarden.ubc.ca/2005/05/conopholis-americana/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559" y="2288742"/>
            <a:ext cx="2878206" cy="3837608"/>
          </a:xfrm>
          <a:prstGeom prst="rect">
            <a:avLst/>
          </a:prstGeom>
        </p:spPr>
      </p:pic>
      <p:sp>
        <p:nvSpPr>
          <p:cNvPr id="10" name="Rectangle 9"/>
          <p:cNvSpPr/>
          <p:nvPr/>
        </p:nvSpPr>
        <p:spPr>
          <a:xfrm>
            <a:off x="981765" y="6141554"/>
            <a:ext cx="2357783" cy="400110"/>
          </a:xfrm>
          <a:prstGeom prst="rect">
            <a:avLst/>
          </a:prstGeom>
        </p:spPr>
        <p:txBody>
          <a:bodyPr wrap="square">
            <a:spAutoFit/>
          </a:bodyPr>
          <a:lstStyle/>
          <a:p>
            <a:r>
              <a:rPr lang="en-US" sz="1000" dirty="0"/>
              <a:t>https://commons.wikimedia.org/wiki/File:Conopholis_americana_-_Bear_Corn.jpg</a:t>
            </a:r>
          </a:p>
        </p:txBody>
      </p:sp>
      <p:sp>
        <p:nvSpPr>
          <p:cNvPr id="12" name="TextBox 11"/>
          <p:cNvSpPr txBox="1"/>
          <p:nvPr/>
        </p:nvSpPr>
        <p:spPr>
          <a:xfrm>
            <a:off x="5808317" y="614909"/>
            <a:ext cx="5877891" cy="461665"/>
          </a:xfrm>
          <a:prstGeom prst="rect">
            <a:avLst/>
          </a:prstGeom>
          <a:noFill/>
        </p:spPr>
        <p:txBody>
          <a:bodyPr wrap="none" rtlCol="0">
            <a:spAutoFit/>
          </a:bodyPr>
          <a:lstStyle/>
          <a:p>
            <a:r>
              <a:rPr lang="en-US" sz="2400" i="1" dirty="0" err="1" smtClean="0"/>
              <a:t>Conopholis</a:t>
            </a:r>
            <a:r>
              <a:rPr lang="en-US" sz="2400" i="1" dirty="0" smtClean="0"/>
              <a:t> </a:t>
            </a:r>
            <a:r>
              <a:rPr lang="en-US" sz="2400" i="1" dirty="0" err="1" smtClean="0"/>
              <a:t>americana</a:t>
            </a:r>
            <a:r>
              <a:rPr lang="en-US" sz="2400" i="1" dirty="0" smtClean="0"/>
              <a:t> </a:t>
            </a:r>
            <a:r>
              <a:rPr lang="en-US" sz="2400" dirty="0" smtClean="0"/>
              <a:t>(Squawroot, </a:t>
            </a:r>
            <a:r>
              <a:rPr lang="en-US" sz="2400" dirty="0" err="1" smtClean="0"/>
              <a:t>Bearcorn</a:t>
            </a:r>
            <a:r>
              <a:rPr lang="en-US" sz="2400" dirty="0" smtClean="0"/>
              <a:t>)</a:t>
            </a:r>
            <a:endParaRPr lang="en-US" sz="2400" dirty="0"/>
          </a:p>
        </p:txBody>
      </p:sp>
    </p:spTree>
    <p:extLst>
      <p:ext uri="{BB962C8B-B14F-4D97-AF65-F5344CB8AC3E}">
        <p14:creationId xmlns:p14="http://schemas.microsoft.com/office/powerpoint/2010/main" val="2065494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 Point</a:t>
            </a:r>
            <a:endParaRPr lang="en-US" dirty="0"/>
          </a:p>
        </p:txBody>
      </p:sp>
      <p:sp>
        <p:nvSpPr>
          <p:cNvPr id="3" name="Content Placeholder 2"/>
          <p:cNvSpPr>
            <a:spLocks noGrp="1"/>
          </p:cNvSpPr>
          <p:nvPr>
            <p:ph idx="1"/>
          </p:nvPr>
        </p:nvSpPr>
        <p:spPr>
          <a:xfrm>
            <a:off x="626165" y="1547329"/>
            <a:ext cx="10515600" cy="4351338"/>
          </a:xfrm>
        </p:spPr>
        <p:txBody>
          <a:bodyPr/>
          <a:lstStyle/>
          <a:p>
            <a:r>
              <a:rPr lang="en-US" dirty="0" smtClean="0"/>
              <a:t>Root parasites</a:t>
            </a:r>
          </a:p>
          <a:p>
            <a:pPr marL="0" indent="0">
              <a:buNone/>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439" y="365125"/>
            <a:ext cx="4547153" cy="6062870"/>
          </a:xfrm>
          <a:prstGeom prst="rect">
            <a:avLst/>
          </a:prstGeom>
        </p:spPr>
      </p:pic>
      <p:sp>
        <p:nvSpPr>
          <p:cNvPr id="11" name="Rectangle 10"/>
          <p:cNvSpPr/>
          <p:nvPr/>
        </p:nvSpPr>
        <p:spPr>
          <a:xfrm>
            <a:off x="6214439" y="6427996"/>
            <a:ext cx="4692100" cy="246221"/>
          </a:xfrm>
          <a:prstGeom prst="rect">
            <a:avLst/>
          </a:prstGeom>
        </p:spPr>
        <p:txBody>
          <a:bodyPr wrap="square">
            <a:spAutoFit/>
          </a:bodyPr>
          <a:lstStyle/>
          <a:p>
            <a:r>
              <a:rPr lang="en-US" sz="1000" dirty="0"/>
              <a:t>https://shop.sussexconservation.org/products/castilleja-coccinea-indian-paintbrush</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20" y="2164013"/>
            <a:ext cx="2649193" cy="3999318"/>
          </a:xfrm>
          <a:prstGeom prst="rect">
            <a:avLst/>
          </a:prstGeom>
        </p:spPr>
      </p:pic>
      <p:sp>
        <p:nvSpPr>
          <p:cNvPr id="14" name="Rectangle 13"/>
          <p:cNvSpPr/>
          <p:nvPr/>
        </p:nvSpPr>
        <p:spPr>
          <a:xfrm>
            <a:off x="478320" y="6211670"/>
            <a:ext cx="2847976" cy="400110"/>
          </a:xfrm>
          <a:prstGeom prst="rect">
            <a:avLst/>
          </a:prstGeom>
        </p:spPr>
        <p:txBody>
          <a:bodyPr wrap="square">
            <a:spAutoFit/>
          </a:bodyPr>
          <a:lstStyle/>
          <a:p>
            <a:r>
              <a:rPr lang="en-US" sz="1000" dirty="0"/>
              <a:t>https://www.prairiemoon.com/castilleja-coccinea-indian-paintbrush-prairie-moon-nursery.html</a:t>
            </a:r>
          </a:p>
        </p:txBody>
      </p:sp>
      <p:sp>
        <p:nvSpPr>
          <p:cNvPr id="16" name="TextBox 15"/>
          <p:cNvSpPr txBox="1"/>
          <p:nvPr/>
        </p:nvSpPr>
        <p:spPr>
          <a:xfrm>
            <a:off x="3275357" y="2610678"/>
            <a:ext cx="2939081" cy="1384995"/>
          </a:xfrm>
          <a:prstGeom prst="rect">
            <a:avLst/>
          </a:prstGeom>
          <a:noFill/>
        </p:spPr>
        <p:txBody>
          <a:bodyPr wrap="square" rtlCol="0">
            <a:spAutoFit/>
          </a:bodyPr>
          <a:lstStyle/>
          <a:p>
            <a:pPr algn="ctr"/>
            <a:r>
              <a:rPr lang="en-US" sz="2800" i="1" dirty="0" err="1" smtClean="0"/>
              <a:t>Castilleja</a:t>
            </a:r>
            <a:r>
              <a:rPr lang="en-US" sz="2800" i="1" dirty="0" smtClean="0"/>
              <a:t> </a:t>
            </a:r>
            <a:r>
              <a:rPr lang="en-US" sz="2800" i="1" dirty="0" err="1" smtClean="0"/>
              <a:t>coccinea</a:t>
            </a:r>
            <a:r>
              <a:rPr lang="en-US" sz="2800" i="1" dirty="0" smtClean="0"/>
              <a:t> </a:t>
            </a:r>
          </a:p>
          <a:p>
            <a:pPr algn="ctr"/>
            <a:r>
              <a:rPr lang="en-US" sz="2800" dirty="0" smtClean="0"/>
              <a:t>Eastern Indian Paintbrush</a:t>
            </a:r>
            <a:endParaRPr lang="en-US" sz="2800" dirty="0"/>
          </a:p>
        </p:txBody>
      </p:sp>
    </p:spTree>
    <p:extLst>
      <p:ext uri="{BB962C8B-B14F-4D97-AF65-F5344CB8AC3E}">
        <p14:creationId xmlns:p14="http://schemas.microsoft.com/office/powerpoint/2010/main" val="3855529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Dependence</a:t>
            </a:r>
            <a:endParaRPr lang="en-US" dirty="0"/>
          </a:p>
        </p:txBody>
      </p:sp>
      <p:sp>
        <p:nvSpPr>
          <p:cNvPr id="4" name="Text Placeholder 3"/>
          <p:cNvSpPr>
            <a:spLocks noGrp="1"/>
          </p:cNvSpPr>
          <p:nvPr>
            <p:ph type="body" idx="1"/>
          </p:nvPr>
        </p:nvSpPr>
        <p:spPr>
          <a:xfrm>
            <a:off x="839788" y="1278732"/>
            <a:ext cx="5157787" cy="823912"/>
          </a:xfrm>
        </p:spPr>
        <p:txBody>
          <a:bodyPr/>
          <a:lstStyle/>
          <a:p>
            <a:r>
              <a:rPr lang="en-US" dirty="0" err="1" smtClean="0"/>
              <a:t>Hemiparasite</a:t>
            </a:r>
            <a:endParaRPr lang="en-US" dirty="0"/>
          </a:p>
        </p:txBody>
      </p:sp>
      <p:sp>
        <p:nvSpPr>
          <p:cNvPr id="6" name="Text Placeholder 5"/>
          <p:cNvSpPr>
            <a:spLocks noGrp="1"/>
          </p:cNvSpPr>
          <p:nvPr>
            <p:ph type="body" sz="quarter" idx="3"/>
          </p:nvPr>
        </p:nvSpPr>
        <p:spPr>
          <a:xfrm>
            <a:off x="7603435" y="572451"/>
            <a:ext cx="1842339" cy="823912"/>
          </a:xfrm>
        </p:spPr>
        <p:txBody>
          <a:bodyPr/>
          <a:lstStyle/>
          <a:p>
            <a:r>
              <a:rPr lang="en-US" dirty="0" err="1" smtClean="0"/>
              <a:t>Holoparasite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57" y="2266121"/>
            <a:ext cx="3269093" cy="2451820"/>
          </a:xfrm>
          <a:prstGeom prst="rect">
            <a:avLst/>
          </a:prstGeom>
        </p:spPr>
      </p:pic>
      <p:sp>
        <p:nvSpPr>
          <p:cNvPr id="9" name="Rectangle 8"/>
          <p:cNvSpPr/>
          <p:nvPr/>
        </p:nvSpPr>
        <p:spPr>
          <a:xfrm>
            <a:off x="589722" y="4717941"/>
            <a:ext cx="3388362" cy="400110"/>
          </a:xfrm>
          <a:prstGeom prst="rect">
            <a:avLst/>
          </a:prstGeom>
        </p:spPr>
        <p:txBody>
          <a:bodyPr wrap="square">
            <a:spAutoFit/>
          </a:bodyPr>
          <a:lstStyle/>
          <a:p>
            <a:r>
              <a:rPr lang="en-US" sz="1000" dirty="0" smtClean="0"/>
              <a:t>MBP: American </a:t>
            </a:r>
            <a:r>
              <a:rPr lang="en-US" sz="1000" dirty="0"/>
              <a:t>Mistletoe in Harford Co., Maryland (12/16/2017). Photo by </a:t>
            </a:r>
            <a:r>
              <a:rPr lang="en-US" sz="1000" dirty="0">
                <a:hlinkClick r:id="rId4"/>
              </a:rPr>
              <a:t>Josh </a:t>
            </a:r>
            <a:r>
              <a:rPr lang="en-US" sz="1000" dirty="0" err="1">
                <a:hlinkClick r:id="rId4"/>
              </a:rPr>
              <a:t>Emm</a:t>
            </a:r>
            <a:r>
              <a:rPr lang="en-US" sz="1000" dirty="0"/>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780" y="2822711"/>
            <a:ext cx="2395849" cy="3194465"/>
          </a:xfrm>
          <a:prstGeom prst="rect">
            <a:avLst/>
          </a:prstGeom>
        </p:spPr>
      </p:pic>
      <p:sp>
        <p:nvSpPr>
          <p:cNvPr id="11" name="Rectangle 10"/>
          <p:cNvSpPr/>
          <p:nvPr/>
        </p:nvSpPr>
        <p:spPr>
          <a:xfrm>
            <a:off x="3589992" y="6133668"/>
            <a:ext cx="2407583" cy="400110"/>
          </a:xfrm>
          <a:prstGeom prst="rect">
            <a:avLst/>
          </a:prstGeom>
        </p:spPr>
        <p:txBody>
          <a:bodyPr wrap="square">
            <a:spAutoFit/>
          </a:bodyPr>
          <a:lstStyle/>
          <a:p>
            <a:r>
              <a:rPr lang="en-US" sz="1000" dirty="0"/>
              <a:t>https://shop.sussexconservation.org/products/castilleja-coccinea-indian-paintbrush</a:t>
            </a: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51790" t="7196" b="34842"/>
          <a:stretch/>
        </p:blipFill>
        <p:spPr>
          <a:xfrm>
            <a:off x="6236176" y="1603688"/>
            <a:ext cx="4177065" cy="3114253"/>
          </a:xfrm>
          <a:prstGeom prst="rect">
            <a:avLst/>
          </a:prstGeom>
        </p:spPr>
      </p:pic>
      <p:sp>
        <p:nvSpPr>
          <p:cNvPr id="15" name="Rectangle 14"/>
          <p:cNvSpPr/>
          <p:nvPr/>
        </p:nvSpPr>
        <p:spPr>
          <a:xfrm>
            <a:off x="6236176" y="4671775"/>
            <a:ext cx="3472565" cy="246221"/>
          </a:xfrm>
          <a:prstGeom prst="rect">
            <a:avLst/>
          </a:prstGeom>
        </p:spPr>
        <p:txBody>
          <a:bodyPr wrap="square">
            <a:spAutoFit/>
          </a:bodyPr>
          <a:lstStyle/>
          <a:p>
            <a:r>
              <a:rPr lang="en-US" sz="1000" dirty="0" smtClean="0"/>
              <a:t>https</a:t>
            </a:r>
            <a:r>
              <a:rPr lang="en-US" sz="1000" dirty="0"/>
              <a:t>://commons.wikimedia.org/w/index.php?curid=209875</a:t>
            </a: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9924" y="3180521"/>
            <a:ext cx="2041501" cy="3042475"/>
          </a:xfrm>
          <a:prstGeom prst="rect">
            <a:avLst/>
          </a:prstGeom>
        </p:spPr>
      </p:pic>
      <p:sp>
        <p:nvSpPr>
          <p:cNvPr id="17" name="Rectangle 16"/>
          <p:cNvSpPr/>
          <p:nvPr/>
        </p:nvSpPr>
        <p:spPr>
          <a:xfrm>
            <a:off x="9699924" y="6222996"/>
            <a:ext cx="2318073" cy="584775"/>
          </a:xfrm>
          <a:prstGeom prst="rect">
            <a:avLst/>
          </a:prstGeom>
        </p:spPr>
        <p:txBody>
          <a:bodyPr wrap="square">
            <a:spAutoFit/>
          </a:bodyPr>
          <a:lstStyle/>
          <a:p>
            <a:r>
              <a:rPr lang="en-US" sz="800" dirty="0"/>
              <a:t>By </a:t>
            </a:r>
            <a:r>
              <a:rPr lang="en-US" sz="800" dirty="0" err="1"/>
              <a:t>Arieh</a:t>
            </a:r>
            <a:r>
              <a:rPr lang="en-US" sz="800" dirty="0"/>
              <a:t> Tal. Copyright © 2019 </a:t>
            </a:r>
            <a:r>
              <a:rPr lang="en-US" sz="800" dirty="0" err="1"/>
              <a:t>Arieh</a:t>
            </a:r>
            <a:r>
              <a:rPr lang="en-US" sz="800" dirty="0"/>
              <a:t> Tal. </a:t>
            </a:r>
            <a:r>
              <a:rPr lang="en-US" sz="800" dirty="0" smtClean="0"/>
              <a:t>botphoto.com</a:t>
            </a:r>
          </a:p>
          <a:p>
            <a:r>
              <a:rPr lang="en-US" sz="800" dirty="0"/>
              <a:t>https://gobotany.newenglandwild.org/species/orobanche/uniflora/ </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5384" y="189827"/>
            <a:ext cx="1702778" cy="2270370"/>
          </a:xfrm>
          <a:prstGeom prst="rect">
            <a:avLst/>
          </a:prstGeom>
        </p:spPr>
      </p:pic>
      <p:sp>
        <p:nvSpPr>
          <p:cNvPr id="19" name="Rectangle 18"/>
          <p:cNvSpPr/>
          <p:nvPr/>
        </p:nvSpPr>
        <p:spPr>
          <a:xfrm>
            <a:off x="10413241" y="2461874"/>
            <a:ext cx="1492682" cy="523220"/>
          </a:xfrm>
          <a:prstGeom prst="rect">
            <a:avLst/>
          </a:prstGeom>
        </p:spPr>
        <p:txBody>
          <a:bodyPr wrap="square">
            <a:spAutoFit/>
          </a:bodyPr>
          <a:lstStyle/>
          <a:p>
            <a:r>
              <a:rPr lang="en-US" sz="1000" dirty="0"/>
              <a:t>https://</a:t>
            </a:r>
            <a:r>
              <a:rPr lang="en-US" sz="800" dirty="0"/>
              <a:t>commons.wikimedia.org/wiki/File:Conopholis_americana</a:t>
            </a:r>
            <a:r>
              <a:rPr lang="en-US" sz="1000" dirty="0"/>
              <a:t>_-_Bear_Corn.jpg</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6176" y="4926757"/>
            <a:ext cx="2066319" cy="1653055"/>
          </a:xfrm>
          <a:prstGeom prst="rect">
            <a:avLst/>
          </a:prstGeom>
        </p:spPr>
      </p:pic>
      <p:sp>
        <p:nvSpPr>
          <p:cNvPr id="21" name="Rectangle 20"/>
          <p:cNvSpPr/>
          <p:nvPr/>
        </p:nvSpPr>
        <p:spPr>
          <a:xfrm>
            <a:off x="6112860" y="6519446"/>
            <a:ext cx="2564288" cy="338554"/>
          </a:xfrm>
          <a:prstGeom prst="rect">
            <a:avLst/>
          </a:prstGeom>
        </p:spPr>
        <p:txBody>
          <a:bodyPr wrap="square">
            <a:spAutoFit/>
          </a:bodyPr>
          <a:lstStyle/>
          <a:p>
            <a:r>
              <a:rPr lang="en-US" sz="800" i="1" dirty="0" err="1"/>
              <a:t>Epifagus</a:t>
            </a:r>
            <a:r>
              <a:rPr lang="en-US" sz="800" i="1" dirty="0"/>
              <a:t> </a:t>
            </a:r>
            <a:r>
              <a:rPr lang="en-US" sz="800" i="1" dirty="0" err="1"/>
              <a:t>virginiana</a:t>
            </a:r>
            <a:r>
              <a:rPr lang="en-US" sz="800" dirty="0"/>
              <a:t> ( </a:t>
            </a:r>
            <a:r>
              <a:rPr lang="en-US" sz="800" dirty="0" err="1"/>
              <a:t>Beechdrops</a:t>
            </a:r>
            <a:r>
              <a:rPr lang="en-US" sz="800" dirty="0"/>
              <a:t> ) Gene G. King Park, Bridgewater, 9/17/2012, Photo H. &amp; M. Ling </a:t>
            </a:r>
          </a:p>
        </p:txBody>
      </p:sp>
    </p:spTree>
    <p:extLst>
      <p:ext uri="{BB962C8B-B14F-4D97-AF65-F5344CB8AC3E}">
        <p14:creationId xmlns:p14="http://schemas.microsoft.com/office/powerpoint/2010/main" val="1280115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requirements</a:t>
            </a:r>
            <a:endParaRPr lang="en-US" dirty="0"/>
          </a:p>
        </p:txBody>
      </p:sp>
      <p:sp>
        <p:nvSpPr>
          <p:cNvPr id="3" name="Text Placeholder 2"/>
          <p:cNvSpPr>
            <a:spLocks noGrp="1"/>
          </p:cNvSpPr>
          <p:nvPr>
            <p:ph type="body" idx="1"/>
          </p:nvPr>
        </p:nvSpPr>
        <p:spPr>
          <a:xfrm>
            <a:off x="449552" y="1532733"/>
            <a:ext cx="5157787" cy="823912"/>
          </a:xfrm>
        </p:spPr>
        <p:txBody>
          <a:bodyPr/>
          <a:lstStyle/>
          <a:p>
            <a:r>
              <a:rPr lang="en-US" sz="3200" dirty="0" smtClean="0"/>
              <a:t>Obligate			</a:t>
            </a:r>
            <a:endParaRPr lang="en-US" sz="3200" dirty="0"/>
          </a:p>
        </p:txBody>
      </p:sp>
      <p:sp>
        <p:nvSpPr>
          <p:cNvPr id="4" name="Content Placeholder 3"/>
          <p:cNvSpPr>
            <a:spLocks noGrp="1"/>
          </p:cNvSpPr>
          <p:nvPr>
            <p:ph sz="half" idx="2"/>
          </p:nvPr>
        </p:nvSpPr>
        <p:spPr>
          <a:xfrm>
            <a:off x="449552" y="2356645"/>
            <a:ext cx="6718300" cy="1938338"/>
          </a:xfrm>
        </p:spPr>
        <p:txBody>
          <a:bodyPr>
            <a:noAutofit/>
          </a:bodyPr>
          <a:lstStyle/>
          <a:p>
            <a:r>
              <a:rPr lang="en-US" sz="3600" dirty="0" smtClean="0"/>
              <a:t>All </a:t>
            </a:r>
            <a:r>
              <a:rPr lang="en-US" sz="3600" dirty="0" err="1" smtClean="0"/>
              <a:t>holoparisites</a:t>
            </a:r>
            <a:endParaRPr lang="en-US" sz="3600" dirty="0" smtClean="0"/>
          </a:p>
          <a:p>
            <a:r>
              <a:rPr lang="en-US" sz="3600" dirty="0" smtClean="0"/>
              <a:t>All stem parasites (</a:t>
            </a:r>
            <a:r>
              <a:rPr lang="en-US" sz="3600" dirty="0" err="1" smtClean="0"/>
              <a:t>holoparasites</a:t>
            </a:r>
            <a:r>
              <a:rPr lang="en-US" sz="3600" dirty="0" smtClean="0"/>
              <a:t> and </a:t>
            </a:r>
            <a:r>
              <a:rPr lang="en-US" sz="3600" dirty="0" err="1" smtClean="0"/>
              <a:t>hemiparisites</a:t>
            </a:r>
            <a:r>
              <a:rPr lang="en-US" sz="3600" dirty="0" smtClean="0"/>
              <a:t>)</a:t>
            </a:r>
          </a:p>
          <a:p>
            <a:r>
              <a:rPr lang="en-US" sz="3600" dirty="0" smtClean="0"/>
              <a:t>Some root </a:t>
            </a:r>
            <a:r>
              <a:rPr lang="en-US" sz="3600" dirty="0" err="1" smtClean="0"/>
              <a:t>hemiparisites</a:t>
            </a:r>
            <a:endParaRPr lang="en-US" sz="3600" dirty="0" smtClean="0"/>
          </a:p>
          <a:p>
            <a:endParaRPr lang="en-US" sz="3600" dirty="0"/>
          </a:p>
        </p:txBody>
      </p:sp>
      <p:sp>
        <p:nvSpPr>
          <p:cNvPr id="5" name="Text Placeholder 4"/>
          <p:cNvSpPr>
            <a:spLocks noGrp="1"/>
          </p:cNvSpPr>
          <p:nvPr>
            <p:ph type="body" sz="quarter" idx="3"/>
          </p:nvPr>
        </p:nvSpPr>
        <p:spPr>
          <a:xfrm>
            <a:off x="424151" y="4764868"/>
            <a:ext cx="5183188" cy="823912"/>
          </a:xfrm>
        </p:spPr>
        <p:txBody>
          <a:bodyPr/>
          <a:lstStyle/>
          <a:p>
            <a:r>
              <a:rPr lang="en-US" sz="3200" dirty="0" smtClean="0"/>
              <a:t>Facultative</a:t>
            </a:r>
            <a:endParaRPr lang="en-US" sz="3200" dirty="0"/>
          </a:p>
        </p:txBody>
      </p:sp>
      <p:sp>
        <p:nvSpPr>
          <p:cNvPr id="6" name="Content Placeholder 5"/>
          <p:cNvSpPr>
            <a:spLocks noGrp="1"/>
          </p:cNvSpPr>
          <p:nvPr>
            <p:ph sz="quarter" idx="4"/>
          </p:nvPr>
        </p:nvSpPr>
        <p:spPr>
          <a:xfrm>
            <a:off x="424151" y="5588780"/>
            <a:ext cx="5183188" cy="501651"/>
          </a:xfrm>
        </p:spPr>
        <p:txBody>
          <a:bodyPr>
            <a:normAutofit fontScale="92500" lnSpcReduction="10000"/>
          </a:bodyPr>
          <a:lstStyle/>
          <a:p>
            <a:r>
              <a:rPr lang="en-US" sz="3600" dirty="0" smtClean="0"/>
              <a:t>Some root </a:t>
            </a:r>
            <a:r>
              <a:rPr lang="en-US" sz="3600" dirty="0" err="1" smtClean="0"/>
              <a:t>hemiparasites</a:t>
            </a:r>
            <a:endParaRPr lang="en-US" sz="3600" dirty="0"/>
          </a:p>
        </p:txBody>
      </p:sp>
      <p:pic>
        <p:nvPicPr>
          <p:cNvPr id="7"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39772"/>
          <a:stretch/>
        </p:blipFill>
        <p:spPr>
          <a:xfrm>
            <a:off x="7048027" y="657225"/>
            <a:ext cx="4982047" cy="5634167"/>
          </a:xfrm>
          <a:prstGeom prst="rect">
            <a:avLst/>
          </a:prstGeom>
        </p:spPr>
      </p:pic>
      <p:sp>
        <p:nvSpPr>
          <p:cNvPr id="8" name="Rectangle 7"/>
          <p:cNvSpPr/>
          <p:nvPr/>
        </p:nvSpPr>
        <p:spPr>
          <a:xfrm>
            <a:off x="7048027" y="6337271"/>
            <a:ext cx="3217547" cy="246221"/>
          </a:xfrm>
          <a:prstGeom prst="rect">
            <a:avLst/>
          </a:prstGeom>
        </p:spPr>
        <p:txBody>
          <a:bodyPr wrap="none">
            <a:spAutoFit/>
          </a:bodyPr>
          <a:lstStyle/>
          <a:p>
            <a:r>
              <a:rPr lang="en-US" sz="1000" dirty="0"/>
              <a:t>https://parasiticplants.siu.edu/images/HoloHemiPars2.jpg</a:t>
            </a:r>
          </a:p>
        </p:txBody>
      </p:sp>
    </p:spTree>
    <p:extLst>
      <p:ext uri="{BB962C8B-B14F-4D97-AF65-F5344CB8AC3E}">
        <p14:creationId xmlns:p14="http://schemas.microsoft.com/office/powerpoint/2010/main" val="2610681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17" y="327049"/>
            <a:ext cx="10515600" cy="1325563"/>
          </a:xfrm>
        </p:spPr>
        <p:txBody>
          <a:bodyPr/>
          <a:lstStyle/>
          <a:p>
            <a:r>
              <a:rPr lang="en-US" dirty="0" smtClean="0"/>
              <a:t>Generalists vs. specialists</a:t>
            </a:r>
            <a:endParaRPr lang="en-US" dirty="0"/>
          </a:p>
        </p:txBody>
      </p:sp>
      <p:sp>
        <p:nvSpPr>
          <p:cNvPr id="3" name="Text Placeholder 2"/>
          <p:cNvSpPr>
            <a:spLocks noGrp="1"/>
          </p:cNvSpPr>
          <p:nvPr>
            <p:ph type="body" idx="1"/>
          </p:nvPr>
        </p:nvSpPr>
        <p:spPr>
          <a:xfrm>
            <a:off x="424151" y="1263913"/>
            <a:ext cx="5157787" cy="823912"/>
          </a:xfrm>
        </p:spPr>
        <p:txBody>
          <a:bodyPr/>
          <a:lstStyle/>
          <a:p>
            <a:r>
              <a:rPr lang="en-US" i="1" dirty="0" err="1" smtClean="0"/>
              <a:t>Cuscuta</a:t>
            </a:r>
            <a:r>
              <a:rPr lang="en-US" dirty="0" smtClean="0"/>
              <a:t> spp. (dodder)</a:t>
            </a:r>
            <a:endParaRPr lang="en-US" dirty="0"/>
          </a:p>
        </p:txBody>
      </p:sp>
      <p:sp>
        <p:nvSpPr>
          <p:cNvPr id="4" name="Content Placeholder 3"/>
          <p:cNvSpPr>
            <a:spLocks noGrp="1"/>
          </p:cNvSpPr>
          <p:nvPr>
            <p:ph sz="half" idx="2"/>
          </p:nvPr>
        </p:nvSpPr>
        <p:spPr>
          <a:xfrm>
            <a:off x="424151" y="2157413"/>
            <a:ext cx="6292532" cy="3716076"/>
          </a:xfrm>
        </p:spPr>
        <p:txBody>
          <a:bodyPr/>
          <a:lstStyle/>
          <a:p>
            <a:r>
              <a:rPr lang="en-US" dirty="0" smtClean="0"/>
              <a:t>Hundreds of hosts in diverse families</a:t>
            </a:r>
            <a:endParaRPr lang="en-US" dirty="0"/>
          </a:p>
        </p:txBody>
      </p:sp>
      <p:sp>
        <p:nvSpPr>
          <p:cNvPr id="5" name="Text Placeholder 4"/>
          <p:cNvSpPr>
            <a:spLocks noGrp="1"/>
          </p:cNvSpPr>
          <p:nvPr>
            <p:ph type="body" sz="quarter" idx="3"/>
          </p:nvPr>
        </p:nvSpPr>
        <p:spPr>
          <a:xfrm>
            <a:off x="7075236" y="745247"/>
            <a:ext cx="4778713" cy="829280"/>
          </a:xfrm>
        </p:spPr>
        <p:txBody>
          <a:bodyPr>
            <a:normAutofit/>
          </a:bodyPr>
          <a:lstStyle/>
          <a:p>
            <a:r>
              <a:rPr lang="en-US" i="1" dirty="0" err="1" smtClean="0"/>
              <a:t>Epifagus</a:t>
            </a:r>
            <a:r>
              <a:rPr lang="en-US" dirty="0"/>
              <a:t> </a:t>
            </a:r>
            <a:r>
              <a:rPr lang="en-US" dirty="0" err="1"/>
              <a:t>virginiana</a:t>
            </a:r>
            <a:r>
              <a:rPr lang="en-US" dirty="0"/>
              <a:t> </a:t>
            </a:r>
            <a:r>
              <a:rPr lang="en-US" dirty="0" smtClean="0"/>
              <a:t>(beech drops)</a:t>
            </a:r>
            <a:endParaRPr lang="en-US" dirty="0"/>
          </a:p>
        </p:txBody>
      </p:sp>
      <p:sp>
        <p:nvSpPr>
          <p:cNvPr id="6" name="Content Placeholder 5"/>
          <p:cNvSpPr>
            <a:spLocks noGrp="1"/>
          </p:cNvSpPr>
          <p:nvPr>
            <p:ph sz="quarter" idx="4"/>
          </p:nvPr>
        </p:nvSpPr>
        <p:spPr>
          <a:xfrm>
            <a:off x="6889748" y="1657175"/>
            <a:ext cx="4983480" cy="2166677"/>
          </a:xfrm>
        </p:spPr>
        <p:txBody>
          <a:bodyPr>
            <a:normAutofit/>
          </a:bodyPr>
          <a:lstStyle/>
          <a:p>
            <a:r>
              <a:rPr lang="en-US" dirty="0" smtClean="0"/>
              <a:t>One host   </a:t>
            </a:r>
            <a:r>
              <a:rPr lang="en-US" i="1" dirty="0" smtClean="0"/>
              <a:t>Fagus </a:t>
            </a:r>
            <a:r>
              <a:rPr lang="en-US" i="1" dirty="0" err="1" smtClean="0"/>
              <a:t>grandifolia</a:t>
            </a:r>
            <a:r>
              <a:rPr lang="en-US" i="1" dirty="0" smtClean="0"/>
              <a:t> </a:t>
            </a:r>
            <a:endParaRPr lang="en-US"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790" t="7196" b="34842"/>
          <a:stretch/>
        </p:blipFill>
        <p:spPr>
          <a:xfrm>
            <a:off x="501249" y="2694102"/>
            <a:ext cx="4974656" cy="3708905"/>
          </a:xfrm>
          <a:prstGeom prst="rect">
            <a:avLst/>
          </a:prstGeom>
        </p:spPr>
      </p:pic>
      <p:sp>
        <p:nvSpPr>
          <p:cNvPr id="8" name="Rectangle 7"/>
          <p:cNvSpPr/>
          <p:nvPr/>
        </p:nvSpPr>
        <p:spPr>
          <a:xfrm>
            <a:off x="501249" y="6387961"/>
            <a:ext cx="3472565" cy="246221"/>
          </a:xfrm>
          <a:prstGeom prst="rect">
            <a:avLst/>
          </a:prstGeom>
        </p:spPr>
        <p:txBody>
          <a:bodyPr wrap="square">
            <a:spAutoFit/>
          </a:bodyPr>
          <a:lstStyle/>
          <a:p>
            <a:r>
              <a:rPr lang="en-US" sz="1000" dirty="0" smtClean="0"/>
              <a:t>https</a:t>
            </a:r>
            <a:r>
              <a:rPr lang="en-US" sz="1000" dirty="0"/>
              <a:t>://commons.wikimedia.org/w/index.php?curid=209875</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3999" b="12541"/>
          <a:stretch/>
        </p:blipFill>
        <p:spPr>
          <a:xfrm>
            <a:off x="7025155" y="2156538"/>
            <a:ext cx="3854702" cy="4247487"/>
          </a:xfrm>
          <a:prstGeom prst="rect">
            <a:avLst/>
          </a:prstGeom>
        </p:spPr>
      </p:pic>
      <p:sp>
        <p:nvSpPr>
          <p:cNvPr id="10" name="Rectangle 9"/>
          <p:cNvSpPr/>
          <p:nvPr/>
        </p:nvSpPr>
        <p:spPr>
          <a:xfrm>
            <a:off x="7075236" y="6490489"/>
            <a:ext cx="3668813" cy="246221"/>
          </a:xfrm>
          <a:prstGeom prst="rect">
            <a:avLst/>
          </a:prstGeom>
        </p:spPr>
        <p:txBody>
          <a:bodyPr wrap="square">
            <a:spAutoFit/>
          </a:bodyPr>
          <a:lstStyle/>
          <a:p>
            <a:r>
              <a:rPr lang="en-US" sz="1000" dirty="0"/>
              <a:t>https://commons.wikimedia.org/wiki/File:Epifagus_virginiana.jpg</a:t>
            </a:r>
          </a:p>
        </p:txBody>
      </p:sp>
    </p:spTree>
    <p:extLst>
      <p:ext uri="{BB962C8B-B14F-4D97-AF65-F5344CB8AC3E}">
        <p14:creationId xmlns:p14="http://schemas.microsoft.com/office/powerpoint/2010/main" val="3657944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2" y="1729105"/>
            <a:ext cx="2033741" cy="3030910"/>
          </a:xfrm>
          <a:prstGeom prst="rect">
            <a:avLst/>
          </a:prstGeom>
        </p:spPr>
      </p:pic>
      <p:sp>
        <p:nvSpPr>
          <p:cNvPr id="8" name="Title 7"/>
          <p:cNvSpPr>
            <a:spLocks noGrp="1"/>
          </p:cNvSpPr>
          <p:nvPr>
            <p:ph type="title"/>
          </p:nvPr>
        </p:nvSpPr>
        <p:spPr>
          <a:xfrm>
            <a:off x="490654" y="249381"/>
            <a:ext cx="10515600" cy="1325563"/>
          </a:xfrm>
        </p:spPr>
        <p:txBody>
          <a:bodyPr/>
          <a:lstStyle/>
          <a:p>
            <a:r>
              <a:rPr lang="en-US" dirty="0" smtClean="0"/>
              <a:t>Biting the hand that feeds you</a:t>
            </a:r>
            <a:endParaRPr lang="en-US" dirty="0"/>
          </a:p>
        </p:txBody>
      </p:sp>
      <p:sp>
        <p:nvSpPr>
          <p:cNvPr id="9" name="Content Placeholder 2"/>
          <p:cNvSpPr>
            <a:spLocks noGrp="1"/>
          </p:cNvSpPr>
          <p:nvPr>
            <p:ph idx="1"/>
          </p:nvPr>
        </p:nvSpPr>
        <p:spPr>
          <a:xfrm>
            <a:off x="631767" y="1911927"/>
            <a:ext cx="5403273" cy="2316074"/>
          </a:xfrm>
        </p:spPr>
        <p:txBody>
          <a:bodyPr>
            <a:normAutofit/>
          </a:bodyPr>
          <a:lstStyle/>
          <a:p>
            <a:r>
              <a:rPr lang="en-US" sz="3200" dirty="0"/>
              <a:t>A</a:t>
            </a:r>
            <a:r>
              <a:rPr lang="en-US" sz="3200" dirty="0" smtClean="0"/>
              <a:t>n </a:t>
            </a:r>
            <a:r>
              <a:rPr lang="en-US" sz="3200" dirty="0"/>
              <a:t>organism that lives in or on an organism of another species (its host) and benefits by deriving nutrients at the other's expense.</a:t>
            </a:r>
            <a:endParaRPr lang="en-US" sz="3200" dirty="0" smtClean="0"/>
          </a:p>
        </p:txBody>
      </p:sp>
      <p:grpSp>
        <p:nvGrpSpPr>
          <p:cNvPr id="10" name="Group 9"/>
          <p:cNvGrpSpPr/>
          <p:nvPr/>
        </p:nvGrpSpPr>
        <p:grpSpPr>
          <a:xfrm>
            <a:off x="1600200" y="4760015"/>
            <a:ext cx="2484120" cy="1728372"/>
            <a:chOff x="1600200" y="4743389"/>
            <a:chExt cx="2484120" cy="1728372"/>
          </a:xfrm>
        </p:grpSpPr>
        <p:sp>
          <p:nvSpPr>
            <p:cNvPr id="11" name="Plus 10"/>
            <p:cNvSpPr/>
            <p:nvPr/>
          </p:nvSpPr>
          <p:spPr>
            <a:xfrm>
              <a:off x="1600200" y="5458301"/>
              <a:ext cx="914400" cy="9144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11"/>
            <p:cNvSpPr/>
            <p:nvPr/>
          </p:nvSpPr>
          <p:spPr>
            <a:xfrm>
              <a:off x="3169920" y="5458301"/>
              <a:ext cx="914400" cy="91440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2659380" y="5389721"/>
              <a:ext cx="472440" cy="1082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81957" y="4743389"/>
              <a:ext cx="2027286" cy="646331"/>
            </a:xfrm>
            <a:prstGeom prst="rect">
              <a:avLst/>
            </a:prstGeom>
            <a:noFill/>
          </p:spPr>
          <p:txBody>
            <a:bodyPr wrap="none" rtlCol="0">
              <a:spAutoFit/>
            </a:bodyPr>
            <a:lstStyle/>
            <a:p>
              <a:r>
                <a:rPr lang="en-US" sz="3600" dirty="0" smtClean="0"/>
                <a:t>Symbiosis</a:t>
              </a:r>
              <a:endParaRPr lang="en-US" sz="3600" dirty="0"/>
            </a:p>
          </p:txBody>
        </p:sp>
      </p:gr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482" t="-3918" r="-2436" b="6332"/>
          <a:stretch/>
        </p:blipFill>
        <p:spPr>
          <a:xfrm>
            <a:off x="7413305" y="3531984"/>
            <a:ext cx="4321673" cy="310239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4142" y="249381"/>
            <a:ext cx="2331611" cy="3519884"/>
          </a:xfrm>
          <a:prstGeom prst="rect">
            <a:avLst/>
          </a:prstGeom>
        </p:spPr>
      </p:pic>
    </p:spTree>
    <p:extLst>
      <p:ext uri="{BB962C8B-B14F-4D97-AF65-F5344CB8AC3E}">
        <p14:creationId xmlns:p14="http://schemas.microsoft.com/office/powerpoint/2010/main" val="1626016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529013" y="188246"/>
            <a:ext cx="8443911" cy="6474502"/>
          </a:xfrm>
        </p:spPr>
      </p:pic>
      <p:sp>
        <p:nvSpPr>
          <p:cNvPr id="8" name="Rectangle 7"/>
          <p:cNvSpPr/>
          <p:nvPr/>
        </p:nvSpPr>
        <p:spPr>
          <a:xfrm>
            <a:off x="511175" y="5887522"/>
            <a:ext cx="3569054" cy="369332"/>
          </a:xfrm>
          <a:prstGeom prst="rect">
            <a:avLst/>
          </a:prstGeom>
          <a:solidFill>
            <a:schemeClr val="bg1"/>
          </a:solidFill>
        </p:spPr>
        <p:txBody>
          <a:bodyPr wrap="none">
            <a:spAutoFit/>
          </a:bodyPr>
          <a:lstStyle/>
          <a:p>
            <a:r>
              <a:rPr lang="en-US" dirty="0"/>
              <a:t>Treated (back) vs. Un-treated (front)</a:t>
            </a:r>
          </a:p>
        </p:txBody>
      </p:sp>
      <p:sp>
        <p:nvSpPr>
          <p:cNvPr id="9" name="Rectangle 8"/>
          <p:cNvSpPr/>
          <p:nvPr/>
        </p:nvSpPr>
        <p:spPr>
          <a:xfrm>
            <a:off x="3559175" y="6619473"/>
            <a:ext cx="8632825" cy="246221"/>
          </a:xfrm>
          <a:prstGeom prst="rect">
            <a:avLst/>
          </a:prstGeom>
        </p:spPr>
        <p:txBody>
          <a:bodyPr wrap="square">
            <a:spAutoFit/>
          </a:bodyPr>
          <a:lstStyle/>
          <a:p>
            <a:r>
              <a:rPr lang="en-US" sz="1000" dirty="0"/>
              <a:t>https://pesticideguy.org/2014/10/09/herbicide-technology-can-reduce-massive-crop-losses-caused-by-parasitic-weeds-in-africa/</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1718" r="15690"/>
          <a:stretch/>
        </p:blipFill>
        <p:spPr>
          <a:xfrm>
            <a:off x="330647" y="1949963"/>
            <a:ext cx="2979290" cy="3205608"/>
          </a:xfrm>
          <a:prstGeom prst="rect">
            <a:avLst/>
          </a:prstGeom>
        </p:spPr>
      </p:pic>
      <p:sp>
        <p:nvSpPr>
          <p:cNvPr id="13" name="Rectangle 12"/>
          <p:cNvSpPr/>
          <p:nvPr/>
        </p:nvSpPr>
        <p:spPr>
          <a:xfrm>
            <a:off x="261937" y="5143074"/>
            <a:ext cx="3048000" cy="338554"/>
          </a:xfrm>
          <a:prstGeom prst="rect">
            <a:avLst/>
          </a:prstGeom>
        </p:spPr>
        <p:txBody>
          <a:bodyPr wrap="square">
            <a:spAutoFit/>
          </a:bodyPr>
          <a:lstStyle/>
          <a:p>
            <a:r>
              <a:rPr lang="en-US" sz="800" dirty="0"/>
              <a:t>https://www.wur.nl/upload_mm/7/a/9/c3f2a783-b897-4464-b583-337e8d145594_Striga%20close-up%205_0c658f2c_490x330.jpg</a:t>
            </a:r>
          </a:p>
        </p:txBody>
      </p:sp>
      <p:sp>
        <p:nvSpPr>
          <p:cNvPr id="14" name="Rectangle 13"/>
          <p:cNvSpPr/>
          <p:nvPr/>
        </p:nvSpPr>
        <p:spPr>
          <a:xfrm>
            <a:off x="132298" y="432933"/>
            <a:ext cx="3375989" cy="1077218"/>
          </a:xfrm>
          <a:prstGeom prst="rect">
            <a:avLst/>
          </a:prstGeom>
        </p:spPr>
        <p:txBody>
          <a:bodyPr wrap="none">
            <a:spAutoFit/>
          </a:bodyPr>
          <a:lstStyle/>
          <a:p>
            <a:pPr algn="ctr"/>
            <a:r>
              <a:rPr lang="en-US" sz="3200" i="1" dirty="0" err="1"/>
              <a:t>Striga</a:t>
            </a:r>
            <a:r>
              <a:rPr lang="en-US" sz="3200" i="1" dirty="0"/>
              <a:t> </a:t>
            </a:r>
            <a:r>
              <a:rPr lang="en-US" sz="3200" i="1" dirty="0" err="1" smtClean="0"/>
              <a:t>hermonthica</a:t>
            </a:r>
            <a:endParaRPr lang="en-US" sz="3200" i="1" dirty="0" smtClean="0"/>
          </a:p>
          <a:p>
            <a:pPr algn="ctr"/>
            <a:r>
              <a:rPr lang="en-US" sz="3200" dirty="0" smtClean="0"/>
              <a:t>(</a:t>
            </a:r>
            <a:r>
              <a:rPr lang="en-US" sz="3200" dirty="0" err="1" smtClean="0"/>
              <a:t>witchweed</a:t>
            </a:r>
            <a:r>
              <a:rPr lang="en-US" sz="3200" dirty="0" smtClean="0"/>
              <a:t>)</a:t>
            </a:r>
            <a:endParaRPr lang="en-US" sz="3200" dirty="0"/>
          </a:p>
        </p:txBody>
      </p:sp>
    </p:spTree>
    <p:extLst>
      <p:ext uri="{BB962C8B-B14F-4D97-AF65-F5344CB8AC3E}">
        <p14:creationId xmlns:p14="http://schemas.microsoft.com/office/powerpoint/2010/main" val="1186083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apsnet.org/edcenter/intropp/lessons/miscellaneous/Article%20Images/DwarfMistletoe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899" y="1404159"/>
            <a:ext cx="10654132" cy="53021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031413"/>
          </a:xfrm>
        </p:spPr>
        <p:txBody>
          <a:bodyPr/>
          <a:lstStyle/>
          <a:p>
            <a:r>
              <a:rPr lang="en-US" i="1" dirty="0" err="1" smtClean="0"/>
              <a:t>Arceuthobium</a:t>
            </a:r>
            <a:endParaRPr lang="en-US" i="1" dirty="0"/>
          </a:p>
        </p:txBody>
      </p:sp>
      <p:pic>
        <p:nvPicPr>
          <p:cNvPr id="1026" name="Picture 2" descr="Image result for arceuthob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7876" y="408609"/>
            <a:ext cx="2576311" cy="1975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64752" y="138055"/>
            <a:ext cx="3079435" cy="215444"/>
          </a:xfrm>
          <a:prstGeom prst="rect">
            <a:avLst/>
          </a:prstGeom>
        </p:spPr>
        <p:txBody>
          <a:bodyPr wrap="square">
            <a:spAutoFit/>
          </a:bodyPr>
          <a:lstStyle/>
          <a:p>
            <a:r>
              <a:rPr lang="en-US" sz="800" dirty="0"/>
              <a:t>https://parasiticplants.siu.edu/Viscaceae/images/TSU.shorepine.JPEG</a:t>
            </a:r>
          </a:p>
        </p:txBody>
      </p:sp>
      <p:sp>
        <p:nvSpPr>
          <p:cNvPr id="4" name="Rectangle 3"/>
          <p:cNvSpPr/>
          <p:nvPr/>
        </p:nvSpPr>
        <p:spPr>
          <a:xfrm>
            <a:off x="0" y="6583184"/>
            <a:ext cx="8107680" cy="246221"/>
          </a:xfrm>
          <a:prstGeom prst="rect">
            <a:avLst/>
          </a:prstGeom>
        </p:spPr>
        <p:txBody>
          <a:bodyPr wrap="square">
            <a:spAutoFit/>
          </a:bodyPr>
          <a:lstStyle/>
          <a:p>
            <a:r>
              <a:rPr lang="en-US" sz="1000" dirty="0"/>
              <a:t>Model runs and image preparation by Lance David for Forest Health Technology Enterprise Team, USDA Forest Service, Fort Collins, CO. Copyright free.</a:t>
            </a:r>
          </a:p>
        </p:txBody>
      </p:sp>
    </p:spTree>
    <p:extLst>
      <p:ext uri="{BB962C8B-B14F-4D97-AF65-F5344CB8AC3E}">
        <p14:creationId xmlns:p14="http://schemas.microsoft.com/office/powerpoint/2010/main" val="4017862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03960" y="350451"/>
            <a:ext cx="10515600" cy="1325563"/>
          </a:xfrm>
        </p:spPr>
        <p:txBody>
          <a:bodyPr/>
          <a:lstStyle/>
          <a:p>
            <a:r>
              <a:rPr lang="en-US" dirty="0" smtClean="0"/>
              <a:t>Impacts</a:t>
            </a:r>
            <a:endParaRPr lang="en-US" dirty="0"/>
          </a:p>
        </p:txBody>
      </p:sp>
      <p:pic>
        <p:nvPicPr>
          <p:cNvPr id="3074" name="Picture 2" descr="Image result for plant compet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05" y="2419003"/>
            <a:ext cx="4947737" cy="35329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9405" y="5960261"/>
            <a:ext cx="6096000" cy="246221"/>
          </a:xfrm>
          <a:prstGeom prst="rect">
            <a:avLst/>
          </a:prstGeom>
        </p:spPr>
        <p:txBody>
          <a:bodyPr>
            <a:spAutoFit/>
          </a:bodyPr>
          <a:lstStyle/>
          <a:p>
            <a:r>
              <a:rPr lang="en-US" sz="1000" dirty="0"/>
              <a:t>http://www.musingsone.com/2015/02/the-size-advantage-hypothesis-for-plant.html</a:t>
            </a:r>
          </a:p>
        </p:txBody>
      </p:sp>
      <p:pic>
        <p:nvPicPr>
          <p:cNvPr id="3076" name="Picture 4" descr="A night and day scene displaying various pollinators and their plant intera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955" y="3714247"/>
            <a:ext cx="4670647" cy="2897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35476" y="6611779"/>
            <a:ext cx="2638864" cy="246221"/>
          </a:xfrm>
          <a:prstGeom prst="rect">
            <a:avLst/>
          </a:prstGeom>
        </p:spPr>
        <p:txBody>
          <a:bodyPr wrap="none">
            <a:spAutoFit/>
          </a:bodyPr>
          <a:lstStyle/>
          <a:p>
            <a:r>
              <a:rPr lang="en-US" sz="1000" dirty="0"/>
              <a:t>https://www.fs.fed.us/wildflowers/pollinators/</a:t>
            </a:r>
          </a:p>
        </p:txBody>
      </p:sp>
      <p:grpSp>
        <p:nvGrpSpPr>
          <p:cNvPr id="5" name="Group 4"/>
          <p:cNvGrpSpPr/>
          <p:nvPr/>
        </p:nvGrpSpPr>
        <p:grpSpPr>
          <a:xfrm>
            <a:off x="7381112" y="123417"/>
            <a:ext cx="4043388" cy="3544148"/>
            <a:chOff x="5003896" y="-87490"/>
            <a:chExt cx="4385396" cy="3843673"/>
          </a:xfrm>
        </p:grpSpPr>
        <p:pic>
          <p:nvPicPr>
            <p:cNvPr id="3080" name="Picture 8" descr="nutrient cyc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96" y="149377"/>
              <a:ext cx="4385396" cy="36068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03896" y="-87490"/>
              <a:ext cx="3366627" cy="246221"/>
            </a:xfrm>
            <a:prstGeom prst="rect">
              <a:avLst/>
            </a:prstGeom>
          </p:spPr>
          <p:txBody>
            <a:bodyPr wrap="none">
              <a:spAutoFit/>
            </a:bodyPr>
            <a:lstStyle/>
            <a:p>
              <a:r>
                <a:rPr lang="en-US" sz="1000" dirty="0"/>
                <a:t>http://ib.bioninja.com.au/_Media/nutrient-cycling_med.jpeg</a:t>
              </a:r>
            </a:p>
          </p:txBody>
        </p:sp>
      </p:grpSp>
      <p:pic>
        <p:nvPicPr>
          <p:cNvPr id="3082" name="Picture 10" descr="Grasshopper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781" y="787909"/>
            <a:ext cx="2737695" cy="1768551"/>
          </a:xfrm>
          <a:prstGeom prst="rect">
            <a:avLst/>
          </a:prstGeom>
          <a:solidFill>
            <a:schemeClr val="bg1"/>
          </a:solidFill>
        </p:spPr>
      </p:pic>
    </p:spTree>
    <p:extLst>
      <p:ext uri="{BB962C8B-B14F-4D97-AF65-F5344CB8AC3E}">
        <p14:creationId xmlns:p14="http://schemas.microsoft.com/office/powerpoint/2010/main" val="4087336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True parasites in Maryland</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21530" r="23589"/>
          <a:stretch/>
        </p:blipFill>
        <p:spPr>
          <a:xfrm>
            <a:off x="523875" y="1959784"/>
            <a:ext cx="3471863" cy="4219575"/>
          </a:xfrm>
        </p:spPr>
      </p:pic>
      <p:sp>
        <p:nvSpPr>
          <p:cNvPr id="10" name="Rectangle 9"/>
          <p:cNvSpPr/>
          <p:nvPr/>
        </p:nvSpPr>
        <p:spPr>
          <a:xfrm>
            <a:off x="358804" y="6213879"/>
            <a:ext cx="3452813" cy="400110"/>
          </a:xfrm>
          <a:prstGeom prst="rect">
            <a:avLst/>
          </a:prstGeom>
        </p:spPr>
        <p:txBody>
          <a:bodyPr wrap="square">
            <a:spAutoFit/>
          </a:bodyPr>
          <a:lstStyle/>
          <a:p>
            <a:r>
              <a:rPr lang="en-US" sz="1000" dirty="0" smtClean="0"/>
              <a:t>Bastard Toadflax blooming in Allegany Co., Maryland (5/19/2016). Photo by </a:t>
            </a:r>
            <a:r>
              <a:rPr lang="en-US" sz="1000" dirty="0" smtClean="0">
                <a:hlinkClick r:id="rId4"/>
              </a:rPr>
              <a:t>Ed Boyd</a:t>
            </a:r>
            <a:r>
              <a:rPr lang="en-US" sz="1000" dirty="0" smtClean="0"/>
              <a:t>. (</a:t>
            </a:r>
            <a:r>
              <a:rPr lang="en-US" sz="1000" dirty="0" smtClean="0">
                <a:hlinkClick r:id="rId5"/>
              </a:rPr>
              <a:t>MBP list</a:t>
            </a:r>
            <a:r>
              <a:rPr lang="en-US" sz="1000" dirty="0" smtClean="0"/>
              <a:t>)</a:t>
            </a:r>
            <a:endParaRPr lang="en-US" sz="1000" dirty="0"/>
          </a:p>
        </p:txBody>
      </p:sp>
      <p:sp>
        <p:nvSpPr>
          <p:cNvPr id="11" name="Rectangle 10"/>
          <p:cNvSpPr/>
          <p:nvPr/>
        </p:nvSpPr>
        <p:spPr>
          <a:xfrm>
            <a:off x="358804" y="1555932"/>
            <a:ext cx="3802003" cy="369332"/>
          </a:xfrm>
          <a:prstGeom prst="rect">
            <a:avLst/>
          </a:prstGeom>
        </p:spPr>
        <p:txBody>
          <a:bodyPr wrap="none">
            <a:spAutoFit/>
          </a:bodyPr>
          <a:lstStyle/>
          <a:p>
            <a:r>
              <a:rPr lang="en-US" dirty="0"/>
              <a:t>Bastard Toadflax </a:t>
            </a:r>
            <a:r>
              <a:rPr lang="en-US" i="1" dirty="0" err="1"/>
              <a:t>Comandra</a:t>
            </a:r>
            <a:r>
              <a:rPr lang="en-US" dirty="0"/>
              <a:t> </a:t>
            </a:r>
            <a:r>
              <a:rPr lang="en-US" i="1" dirty="0" err="1"/>
              <a:t>umbellata</a:t>
            </a:r>
            <a:r>
              <a:rPr lang="en-US" dirty="0"/>
              <a:t> </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03" y="2471602"/>
            <a:ext cx="4106826" cy="2943225"/>
          </a:xfrm>
          <a:prstGeom prst="rect">
            <a:avLst/>
          </a:prstGeom>
        </p:spPr>
      </p:pic>
      <p:sp>
        <p:nvSpPr>
          <p:cNvPr id="13" name="Rectangle 12"/>
          <p:cNvSpPr/>
          <p:nvPr/>
        </p:nvSpPr>
        <p:spPr>
          <a:xfrm>
            <a:off x="4101638" y="5483868"/>
            <a:ext cx="3997289" cy="400110"/>
          </a:xfrm>
          <a:prstGeom prst="rect">
            <a:avLst/>
          </a:prstGeom>
        </p:spPr>
        <p:txBody>
          <a:bodyPr wrap="square">
            <a:spAutoFit/>
          </a:bodyPr>
          <a:lstStyle/>
          <a:p>
            <a:r>
              <a:rPr lang="en-US" sz="1000" dirty="0"/>
              <a:t>American Mistletoe growing on Red Maple in Somerset Co., Maryland (1/20/2013). Photo by </a:t>
            </a:r>
            <a:r>
              <a:rPr lang="en-US" sz="1000" dirty="0">
                <a:hlinkClick r:id="rId7"/>
              </a:rPr>
              <a:t>Bill </a:t>
            </a:r>
            <a:r>
              <a:rPr lang="en-US" sz="1000" dirty="0" err="1">
                <a:hlinkClick r:id="rId7"/>
              </a:rPr>
              <a:t>Hubick</a:t>
            </a:r>
            <a:r>
              <a:rPr lang="en-US" sz="1000" dirty="0"/>
              <a:t>. (</a:t>
            </a:r>
            <a:r>
              <a:rPr lang="en-US" sz="1000" dirty="0">
                <a:hlinkClick r:id="rId8"/>
              </a:rPr>
              <a:t>MBP list</a:t>
            </a:r>
            <a:r>
              <a:rPr lang="en-US" sz="1000" dirty="0"/>
              <a:t>)</a:t>
            </a:r>
          </a:p>
        </p:txBody>
      </p:sp>
      <p:sp>
        <p:nvSpPr>
          <p:cNvPr id="14" name="Rectangle 13"/>
          <p:cNvSpPr/>
          <p:nvPr/>
        </p:nvSpPr>
        <p:spPr>
          <a:xfrm>
            <a:off x="4917037" y="1783025"/>
            <a:ext cx="3246497" cy="646331"/>
          </a:xfrm>
          <a:prstGeom prst="rect">
            <a:avLst/>
          </a:prstGeom>
        </p:spPr>
        <p:txBody>
          <a:bodyPr wrap="square">
            <a:spAutoFit/>
          </a:bodyPr>
          <a:lstStyle/>
          <a:p>
            <a:r>
              <a:rPr lang="en-US" dirty="0"/>
              <a:t>American Mistletoe </a:t>
            </a:r>
            <a:r>
              <a:rPr lang="en-US" i="1" dirty="0" err="1"/>
              <a:t>Phoradendron</a:t>
            </a:r>
            <a:r>
              <a:rPr lang="en-US" dirty="0"/>
              <a:t> </a:t>
            </a:r>
            <a:r>
              <a:rPr lang="en-US" i="1" dirty="0" err="1"/>
              <a:t>leucarpum</a:t>
            </a:r>
            <a:r>
              <a:rPr lang="en-US" dirty="0"/>
              <a:t> </a:t>
            </a: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4894" y="2355544"/>
            <a:ext cx="3415935" cy="3415935"/>
          </a:xfrm>
          <a:prstGeom prst="rect">
            <a:avLst/>
          </a:prstGeom>
        </p:spPr>
      </p:pic>
      <p:sp>
        <p:nvSpPr>
          <p:cNvPr id="16" name="Rectangle 15"/>
          <p:cNvSpPr/>
          <p:nvPr/>
        </p:nvSpPr>
        <p:spPr>
          <a:xfrm>
            <a:off x="8754696" y="5813769"/>
            <a:ext cx="3014794" cy="400110"/>
          </a:xfrm>
          <a:prstGeom prst="rect">
            <a:avLst/>
          </a:prstGeom>
        </p:spPr>
        <p:txBody>
          <a:bodyPr wrap="square">
            <a:spAutoFit/>
          </a:bodyPr>
          <a:lstStyle/>
          <a:p>
            <a:r>
              <a:rPr lang="en-US" sz="1000" dirty="0"/>
              <a:t>Five-angled Dodder in Anne Arundel Co., Maryland (6/25/2011). Photo by </a:t>
            </a:r>
            <a:r>
              <a:rPr lang="en-US" sz="1000" dirty="0">
                <a:hlinkClick r:id="rId10"/>
              </a:rPr>
              <a:t>Bill Harms</a:t>
            </a:r>
            <a:r>
              <a:rPr lang="en-US" sz="1000" dirty="0"/>
              <a:t>. (</a:t>
            </a:r>
            <a:r>
              <a:rPr lang="en-US" sz="1000" dirty="0">
                <a:hlinkClick r:id="rId11"/>
              </a:rPr>
              <a:t>MBP list</a:t>
            </a:r>
            <a:r>
              <a:rPr lang="en-US" sz="1000" dirty="0"/>
              <a:t>)</a:t>
            </a:r>
          </a:p>
        </p:txBody>
      </p:sp>
      <p:sp>
        <p:nvSpPr>
          <p:cNvPr id="17" name="Rectangle 16"/>
          <p:cNvSpPr/>
          <p:nvPr/>
        </p:nvSpPr>
        <p:spPr>
          <a:xfrm>
            <a:off x="9222061" y="1641722"/>
            <a:ext cx="2728768" cy="646331"/>
          </a:xfrm>
          <a:prstGeom prst="rect">
            <a:avLst/>
          </a:prstGeom>
        </p:spPr>
        <p:txBody>
          <a:bodyPr wrap="square">
            <a:spAutoFit/>
          </a:bodyPr>
          <a:lstStyle/>
          <a:p>
            <a:r>
              <a:rPr lang="en-US" dirty="0"/>
              <a:t>Five-angled Dodder </a:t>
            </a:r>
            <a:r>
              <a:rPr lang="en-US" i="1" dirty="0" err="1"/>
              <a:t>Cuscuta</a:t>
            </a:r>
            <a:r>
              <a:rPr lang="en-US" dirty="0"/>
              <a:t> </a:t>
            </a:r>
            <a:r>
              <a:rPr lang="en-US" i="1" dirty="0" err="1"/>
              <a:t>campestris</a:t>
            </a:r>
            <a:endParaRPr lang="en-US" dirty="0"/>
          </a:p>
        </p:txBody>
      </p:sp>
    </p:spTree>
    <p:extLst>
      <p:ext uri="{BB962C8B-B14F-4D97-AF65-F5344CB8AC3E}">
        <p14:creationId xmlns:p14="http://schemas.microsoft.com/office/powerpoint/2010/main" val="3569282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acquisition in plants: Autotrophy</a:t>
            </a:r>
            <a:br>
              <a:rPr lang="en-US" dirty="0" smtClean="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8480" y="1340156"/>
            <a:ext cx="8867827" cy="5172900"/>
          </a:xfrm>
        </p:spPr>
      </p:pic>
      <p:sp>
        <p:nvSpPr>
          <p:cNvPr id="3" name="Rectangle 2"/>
          <p:cNvSpPr/>
          <p:nvPr/>
        </p:nvSpPr>
        <p:spPr>
          <a:xfrm>
            <a:off x="8101013" y="1428750"/>
            <a:ext cx="2157412" cy="26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218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parasites in Maryland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621" y="1046665"/>
            <a:ext cx="3227069" cy="4834560"/>
          </a:xfrm>
          <a:prstGeom prst="rect">
            <a:avLst/>
          </a:prstGeom>
        </p:spPr>
      </p:pic>
      <p:sp>
        <p:nvSpPr>
          <p:cNvPr id="6" name="Rectangle 5"/>
          <p:cNvSpPr/>
          <p:nvPr/>
        </p:nvSpPr>
        <p:spPr>
          <a:xfrm>
            <a:off x="8245289" y="5881225"/>
            <a:ext cx="3079910" cy="400110"/>
          </a:xfrm>
          <a:prstGeom prst="rect">
            <a:avLst/>
          </a:prstGeom>
        </p:spPr>
        <p:txBody>
          <a:bodyPr wrap="square">
            <a:spAutoFit/>
          </a:bodyPr>
          <a:lstStyle/>
          <a:p>
            <a:r>
              <a:rPr lang="en-US" sz="1000" dirty="0" smtClean="0"/>
              <a:t>Purple </a:t>
            </a:r>
            <a:r>
              <a:rPr lang="en-US" sz="1000" dirty="0" err="1"/>
              <a:t>Gerardia</a:t>
            </a:r>
            <a:r>
              <a:rPr lang="en-US" sz="1000" dirty="0"/>
              <a:t> blooming on Assateague Island, Maryland (8/30/2013). Photo by </a:t>
            </a:r>
            <a:r>
              <a:rPr lang="en-US" sz="1000" dirty="0">
                <a:hlinkClick r:id="rId4"/>
              </a:rPr>
              <a:t>Bill </a:t>
            </a:r>
            <a:r>
              <a:rPr lang="en-US" sz="1000" dirty="0" err="1">
                <a:hlinkClick r:id="rId4"/>
              </a:rPr>
              <a:t>Hubick</a:t>
            </a:r>
            <a:r>
              <a:rPr lang="en-US" sz="1000" dirty="0"/>
              <a:t>. (</a:t>
            </a:r>
            <a:r>
              <a:rPr lang="en-US" sz="1000" dirty="0">
                <a:hlinkClick r:id="rId5"/>
              </a:rPr>
              <a:t>MBP list</a:t>
            </a:r>
            <a:r>
              <a:rPr lang="en-US" sz="1000" dirty="0"/>
              <a:t>)</a:t>
            </a:r>
          </a:p>
        </p:txBody>
      </p:sp>
      <p:sp>
        <p:nvSpPr>
          <p:cNvPr id="7" name="Rectangle 6"/>
          <p:cNvSpPr/>
          <p:nvPr/>
        </p:nvSpPr>
        <p:spPr>
          <a:xfrm>
            <a:off x="8143744" y="646555"/>
            <a:ext cx="3361946" cy="369332"/>
          </a:xfrm>
          <a:prstGeom prst="rect">
            <a:avLst/>
          </a:prstGeom>
        </p:spPr>
        <p:txBody>
          <a:bodyPr wrap="none">
            <a:spAutoFit/>
          </a:bodyPr>
          <a:lstStyle/>
          <a:p>
            <a:r>
              <a:rPr lang="en-US" dirty="0"/>
              <a:t>Purple </a:t>
            </a:r>
            <a:r>
              <a:rPr lang="en-US" dirty="0" err="1"/>
              <a:t>Gerardia</a:t>
            </a:r>
            <a:r>
              <a:rPr lang="en-US" dirty="0"/>
              <a:t> </a:t>
            </a:r>
            <a:r>
              <a:rPr lang="en-US" i="1" dirty="0" err="1"/>
              <a:t>Agalinis</a:t>
            </a:r>
            <a:r>
              <a:rPr lang="en-US" dirty="0"/>
              <a:t> </a:t>
            </a:r>
            <a:r>
              <a:rPr lang="en-US" i="1" dirty="0" err="1"/>
              <a:t>purpurea</a:t>
            </a:r>
            <a:endParaRPr lang="en-US" dirty="0"/>
          </a:p>
        </p:txBody>
      </p:sp>
      <p:sp>
        <p:nvSpPr>
          <p:cNvPr id="11" name="Rectangle 10"/>
          <p:cNvSpPr/>
          <p:nvPr/>
        </p:nvSpPr>
        <p:spPr>
          <a:xfrm>
            <a:off x="360868" y="1772085"/>
            <a:ext cx="2943225" cy="646331"/>
          </a:xfrm>
          <a:prstGeom prst="rect">
            <a:avLst/>
          </a:prstGeom>
        </p:spPr>
        <p:txBody>
          <a:bodyPr wrap="square">
            <a:spAutoFit/>
          </a:bodyPr>
          <a:lstStyle/>
          <a:p>
            <a:r>
              <a:rPr lang="en-US" dirty="0"/>
              <a:t>Downy Yellow False Foxglove </a:t>
            </a:r>
            <a:r>
              <a:rPr lang="en-US" i="1" dirty="0" err="1"/>
              <a:t>Aureolaria</a:t>
            </a:r>
            <a:r>
              <a:rPr lang="en-US" dirty="0"/>
              <a:t> </a:t>
            </a:r>
            <a:r>
              <a:rPr lang="en-US" i="1" dirty="0" err="1"/>
              <a:t>virginica</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383" y="3319060"/>
            <a:ext cx="4064000" cy="2705100"/>
          </a:xfrm>
          <a:prstGeom prst="rect">
            <a:avLst/>
          </a:prstGeom>
        </p:spPr>
      </p:pic>
      <p:sp>
        <p:nvSpPr>
          <p:cNvPr id="13" name="Rectangle 12"/>
          <p:cNvSpPr/>
          <p:nvPr/>
        </p:nvSpPr>
        <p:spPr>
          <a:xfrm>
            <a:off x="3832706" y="6024160"/>
            <a:ext cx="2916555" cy="400110"/>
          </a:xfrm>
          <a:prstGeom prst="rect">
            <a:avLst/>
          </a:prstGeom>
        </p:spPr>
        <p:txBody>
          <a:bodyPr wrap="square">
            <a:spAutoFit/>
          </a:bodyPr>
          <a:lstStyle/>
          <a:p>
            <a:r>
              <a:rPr lang="en-US" sz="1000" dirty="0"/>
              <a:t>Scarlet Indian Paintbrush in Garrett Co., Maryland (5/28/2007). Photo by </a:t>
            </a:r>
            <a:r>
              <a:rPr lang="en-US" sz="1000" dirty="0">
                <a:hlinkClick r:id="rId7"/>
              </a:rPr>
              <a:t>Gary Van </a:t>
            </a:r>
            <a:r>
              <a:rPr lang="en-US" sz="1000" dirty="0" err="1">
                <a:hlinkClick r:id="rId7"/>
              </a:rPr>
              <a:t>Velsir</a:t>
            </a:r>
            <a:r>
              <a:rPr lang="en-US" sz="1000" dirty="0"/>
              <a:t>. (</a:t>
            </a:r>
            <a:r>
              <a:rPr lang="en-US" sz="1000" dirty="0">
                <a:hlinkClick r:id="rId8"/>
              </a:rPr>
              <a:t>MBP list</a:t>
            </a:r>
            <a:r>
              <a:rPr lang="en-US" sz="1000" dirty="0"/>
              <a:t>)</a:t>
            </a:r>
          </a:p>
        </p:txBody>
      </p:sp>
      <p:sp>
        <p:nvSpPr>
          <p:cNvPr id="14" name="Rectangle 13"/>
          <p:cNvSpPr/>
          <p:nvPr/>
        </p:nvSpPr>
        <p:spPr>
          <a:xfrm>
            <a:off x="4764408" y="2595784"/>
            <a:ext cx="2691130" cy="646331"/>
          </a:xfrm>
          <a:prstGeom prst="rect">
            <a:avLst/>
          </a:prstGeom>
        </p:spPr>
        <p:txBody>
          <a:bodyPr wrap="square">
            <a:spAutoFit/>
          </a:bodyPr>
          <a:lstStyle/>
          <a:p>
            <a:r>
              <a:rPr lang="en-US" dirty="0"/>
              <a:t>Scarlet Indian Paintbrush </a:t>
            </a:r>
            <a:r>
              <a:rPr lang="en-US" i="1" dirty="0" err="1"/>
              <a:t>Castilleja</a:t>
            </a:r>
            <a:r>
              <a:rPr lang="en-US" dirty="0"/>
              <a:t> </a:t>
            </a:r>
            <a:r>
              <a:rPr lang="en-US" i="1" dirty="0" err="1"/>
              <a:t>coccinea</a:t>
            </a:r>
            <a:r>
              <a:rPr lang="en-US" dirty="0"/>
              <a:t> </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253" y="2499813"/>
            <a:ext cx="3620296" cy="2715222"/>
          </a:xfrm>
          <a:prstGeom prst="rect">
            <a:avLst/>
          </a:prstGeom>
        </p:spPr>
      </p:pic>
      <p:sp>
        <p:nvSpPr>
          <p:cNvPr id="4" name="Rectangle 3"/>
          <p:cNvSpPr/>
          <p:nvPr/>
        </p:nvSpPr>
        <p:spPr>
          <a:xfrm>
            <a:off x="163697" y="5220228"/>
            <a:ext cx="3337568" cy="400110"/>
          </a:xfrm>
          <a:prstGeom prst="rect">
            <a:avLst/>
          </a:prstGeom>
        </p:spPr>
        <p:txBody>
          <a:bodyPr wrap="square">
            <a:spAutoFit/>
          </a:bodyPr>
          <a:lstStyle/>
          <a:p>
            <a:r>
              <a:rPr lang="en-US" sz="1000" dirty="0"/>
              <a:t>Downy Yellow False Foxglove in Allegany Co., Maryland (6/30/2015). Photo by </a:t>
            </a:r>
            <a:r>
              <a:rPr lang="en-US" sz="1000" dirty="0">
                <a:hlinkClick r:id="rId10"/>
              </a:rPr>
              <a:t>Kimberly Booth</a:t>
            </a:r>
            <a:r>
              <a:rPr lang="en-US" sz="1000" dirty="0"/>
              <a:t>. (</a:t>
            </a:r>
            <a:r>
              <a:rPr lang="en-US" sz="1000" dirty="0">
                <a:hlinkClick r:id="rId11"/>
              </a:rPr>
              <a:t>MBP list</a:t>
            </a:r>
            <a:r>
              <a:rPr lang="en-US" sz="1000" dirty="0"/>
              <a:t>)</a:t>
            </a:r>
          </a:p>
        </p:txBody>
      </p:sp>
    </p:spTree>
    <p:extLst>
      <p:ext uri="{BB962C8B-B14F-4D97-AF65-F5344CB8AC3E}">
        <p14:creationId xmlns:p14="http://schemas.microsoft.com/office/powerpoint/2010/main" val="194909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836" y="118718"/>
            <a:ext cx="6172602" cy="1325563"/>
          </a:xfrm>
        </p:spPr>
        <p:txBody>
          <a:bodyPr/>
          <a:lstStyle/>
          <a:p>
            <a:r>
              <a:rPr lang="en-US" dirty="0" smtClean="0"/>
              <a:t>True parasites in Maryland</a:t>
            </a:r>
            <a:endParaRPr lang="en-US" dirty="0"/>
          </a:p>
        </p:txBody>
      </p:sp>
      <p:sp>
        <p:nvSpPr>
          <p:cNvPr id="3" name="Rectangle 2"/>
          <p:cNvSpPr/>
          <p:nvPr/>
        </p:nvSpPr>
        <p:spPr>
          <a:xfrm>
            <a:off x="6530843" y="1272021"/>
            <a:ext cx="4755982" cy="369332"/>
          </a:xfrm>
          <a:prstGeom prst="rect">
            <a:avLst/>
          </a:prstGeom>
        </p:spPr>
        <p:txBody>
          <a:bodyPr wrap="none">
            <a:spAutoFit/>
          </a:bodyPr>
          <a:lstStyle/>
          <a:p>
            <a:r>
              <a:rPr lang="en-US" dirty="0"/>
              <a:t>Narrow-leaved Cow-wheat </a:t>
            </a:r>
            <a:r>
              <a:rPr lang="en-US" i="1" dirty="0" err="1"/>
              <a:t>Melampyrum</a:t>
            </a:r>
            <a:r>
              <a:rPr lang="en-US" dirty="0"/>
              <a:t> </a:t>
            </a:r>
            <a:r>
              <a:rPr lang="en-US" i="1" dirty="0" err="1"/>
              <a:t>lineare</a:t>
            </a:r>
            <a:r>
              <a:rPr lang="en-US"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0843" y="1648900"/>
            <a:ext cx="4755982" cy="4280384"/>
          </a:xfrm>
          <a:prstGeom prst="rect">
            <a:avLst/>
          </a:prstGeom>
        </p:spPr>
      </p:pic>
      <p:sp>
        <p:nvSpPr>
          <p:cNvPr id="9" name="Rectangle 8"/>
          <p:cNvSpPr/>
          <p:nvPr/>
        </p:nvSpPr>
        <p:spPr>
          <a:xfrm>
            <a:off x="6173655" y="5960248"/>
            <a:ext cx="3009900" cy="400110"/>
          </a:xfrm>
          <a:prstGeom prst="rect">
            <a:avLst/>
          </a:prstGeom>
        </p:spPr>
        <p:txBody>
          <a:bodyPr wrap="square">
            <a:spAutoFit/>
          </a:bodyPr>
          <a:lstStyle/>
          <a:p>
            <a:r>
              <a:rPr lang="en-US" sz="1000" dirty="0"/>
              <a:t>Narrow-leaved Cow-wheat blooming in Frederick Co., Maryland (7/8/2013). Photo by </a:t>
            </a:r>
            <a:r>
              <a:rPr lang="en-US" sz="1000" dirty="0">
                <a:hlinkClick r:id="rId4"/>
              </a:rPr>
              <a:t>Bonnie </a:t>
            </a:r>
            <a:r>
              <a:rPr lang="en-US" sz="1000" dirty="0" err="1">
                <a:hlinkClick r:id="rId4"/>
              </a:rPr>
              <a:t>Ott</a:t>
            </a:r>
            <a:r>
              <a:rPr lang="en-US" sz="1000" dirty="0"/>
              <a:t>. (</a:t>
            </a:r>
            <a:r>
              <a:rPr lang="en-US" sz="1000" dirty="0">
                <a:hlinkClick r:id="rId5"/>
              </a:rPr>
              <a:t>MBP list</a:t>
            </a:r>
            <a:r>
              <a:rPr lang="en-US" sz="1000" dirty="0"/>
              <a:t>)</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793" y="1046135"/>
            <a:ext cx="3662362" cy="4883149"/>
          </a:xfrm>
          <a:prstGeom prst="rect">
            <a:avLst/>
          </a:prstGeom>
        </p:spPr>
      </p:pic>
      <p:sp>
        <p:nvSpPr>
          <p:cNvPr id="16" name="Rectangle 15"/>
          <p:cNvSpPr/>
          <p:nvPr/>
        </p:nvSpPr>
        <p:spPr>
          <a:xfrm>
            <a:off x="979780" y="5960247"/>
            <a:ext cx="3048000" cy="400110"/>
          </a:xfrm>
          <a:prstGeom prst="rect">
            <a:avLst/>
          </a:prstGeom>
        </p:spPr>
        <p:txBody>
          <a:bodyPr wrap="square">
            <a:spAutoFit/>
          </a:bodyPr>
          <a:lstStyle/>
          <a:p>
            <a:r>
              <a:rPr lang="en-US" sz="1000" dirty="0"/>
              <a:t>Canadian Lousewort blooming in Garrett Co., Maryland (5/28/2007). Photo by </a:t>
            </a:r>
            <a:r>
              <a:rPr lang="en-US" sz="1000" dirty="0">
                <a:hlinkClick r:id="rId7"/>
              </a:rPr>
              <a:t>Wayne </a:t>
            </a:r>
            <a:r>
              <a:rPr lang="en-US" sz="1000" dirty="0" err="1">
                <a:hlinkClick r:id="rId7"/>
              </a:rPr>
              <a:t>Longbottom</a:t>
            </a:r>
            <a:r>
              <a:rPr lang="en-US" sz="1000" dirty="0"/>
              <a:t>. (</a:t>
            </a:r>
            <a:r>
              <a:rPr lang="en-US" sz="1000" dirty="0">
                <a:hlinkClick r:id="rId8"/>
              </a:rPr>
              <a:t>MBP list</a:t>
            </a:r>
            <a:r>
              <a:rPr lang="en-US" sz="1000" dirty="0"/>
              <a:t>)</a:t>
            </a:r>
          </a:p>
        </p:txBody>
      </p:sp>
      <p:sp>
        <p:nvSpPr>
          <p:cNvPr id="17" name="Rectangle 16"/>
          <p:cNvSpPr/>
          <p:nvPr/>
        </p:nvSpPr>
        <p:spPr>
          <a:xfrm>
            <a:off x="861418" y="676803"/>
            <a:ext cx="4291816" cy="369332"/>
          </a:xfrm>
          <a:prstGeom prst="rect">
            <a:avLst/>
          </a:prstGeom>
        </p:spPr>
        <p:txBody>
          <a:bodyPr wrap="none">
            <a:spAutoFit/>
          </a:bodyPr>
          <a:lstStyle/>
          <a:p>
            <a:r>
              <a:rPr lang="en-US" dirty="0"/>
              <a:t>Canadian Lousewort </a:t>
            </a:r>
            <a:r>
              <a:rPr lang="en-US" i="1" dirty="0" err="1"/>
              <a:t>Pedicularis</a:t>
            </a:r>
            <a:r>
              <a:rPr lang="en-US" dirty="0"/>
              <a:t> </a:t>
            </a:r>
            <a:r>
              <a:rPr lang="en-US" i="1" dirty="0" err="1"/>
              <a:t>canadensis</a:t>
            </a:r>
            <a:r>
              <a:rPr lang="en-US" dirty="0"/>
              <a:t> </a:t>
            </a:r>
          </a:p>
        </p:txBody>
      </p:sp>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13739"/>
          <a:stretch/>
        </p:blipFill>
        <p:spPr>
          <a:xfrm>
            <a:off x="6530843" y="1587777"/>
            <a:ext cx="4755982" cy="4341507"/>
          </a:xfrm>
          <a:prstGeom prst="rect">
            <a:avLst/>
          </a:prstGeom>
        </p:spPr>
      </p:pic>
      <p:sp>
        <p:nvSpPr>
          <p:cNvPr id="6" name="Rectangle 5"/>
          <p:cNvSpPr/>
          <p:nvPr/>
        </p:nvSpPr>
        <p:spPr>
          <a:xfrm>
            <a:off x="9183555" y="5930088"/>
            <a:ext cx="2730416" cy="400110"/>
          </a:xfrm>
          <a:prstGeom prst="rect">
            <a:avLst/>
          </a:prstGeom>
        </p:spPr>
        <p:txBody>
          <a:bodyPr wrap="square">
            <a:spAutoFit/>
          </a:bodyPr>
          <a:lstStyle/>
          <a:p>
            <a:r>
              <a:rPr lang="en-US" sz="1000" dirty="0"/>
              <a:t>By Keir Morse. Copyright © 2019 Keir </a:t>
            </a:r>
            <a:r>
              <a:rPr lang="en-US" sz="1000" dirty="0" smtClean="0"/>
              <a:t>Morse. </a:t>
            </a:r>
          </a:p>
          <a:p>
            <a:r>
              <a:rPr lang="en-US" sz="1000" dirty="0" smtClean="0"/>
              <a:t>www.keiriosity.com </a:t>
            </a:r>
            <a:endParaRPr lang="en-US" sz="1000" dirty="0"/>
          </a:p>
        </p:txBody>
      </p:sp>
      <p:sp>
        <p:nvSpPr>
          <p:cNvPr id="7" name="TextBox 6"/>
          <p:cNvSpPr txBox="1"/>
          <p:nvPr/>
        </p:nvSpPr>
        <p:spPr>
          <a:xfrm>
            <a:off x="8645092" y="4727549"/>
            <a:ext cx="2113079" cy="646331"/>
          </a:xfrm>
          <a:prstGeom prst="rect">
            <a:avLst/>
          </a:prstGeom>
          <a:noFill/>
        </p:spPr>
        <p:txBody>
          <a:bodyPr wrap="none" rtlCol="0">
            <a:spAutoFit/>
          </a:bodyPr>
          <a:lstStyle/>
          <a:p>
            <a:r>
              <a:rPr lang="en-US" sz="3600" dirty="0" err="1" smtClean="0"/>
              <a:t>elaiosome</a:t>
            </a:r>
            <a:endParaRPr lang="en-US" sz="3600" dirty="0"/>
          </a:p>
        </p:txBody>
      </p:sp>
    </p:spTree>
    <p:extLst>
      <p:ext uri="{BB962C8B-B14F-4D97-AF65-F5344CB8AC3E}">
        <p14:creationId xmlns:p14="http://schemas.microsoft.com/office/powerpoint/2010/main" val="16456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parasites in Maryland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80" y="1787188"/>
            <a:ext cx="4685238" cy="3513929"/>
          </a:xfrm>
          <a:prstGeom prst="rect">
            <a:avLst/>
          </a:prstGeom>
        </p:spPr>
      </p:pic>
      <p:sp>
        <p:nvSpPr>
          <p:cNvPr id="5" name="Rectangle 4"/>
          <p:cNvSpPr/>
          <p:nvPr/>
        </p:nvSpPr>
        <p:spPr>
          <a:xfrm>
            <a:off x="379680" y="5301117"/>
            <a:ext cx="6096000" cy="246221"/>
          </a:xfrm>
          <a:prstGeom prst="rect">
            <a:avLst/>
          </a:prstGeom>
        </p:spPr>
        <p:txBody>
          <a:bodyPr>
            <a:spAutoFit/>
          </a:bodyPr>
          <a:lstStyle/>
          <a:p>
            <a:r>
              <a:rPr lang="en-US" sz="1000" dirty="0"/>
              <a:t>Squawroot in Garrett Co., Maryland (5/22/2016). Photo by </a:t>
            </a:r>
            <a:r>
              <a:rPr lang="en-US" sz="1000" dirty="0">
                <a:hlinkClick r:id="rId4"/>
              </a:rPr>
              <a:t>Robert Ferraro</a:t>
            </a:r>
            <a:r>
              <a:rPr lang="en-US" sz="1000" dirty="0"/>
              <a:t>. (</a:t>
            </a:r>
            <a:r>
              <a:rPr lang="en-US" sz="1000" dirty="0">
                <a:hlinkClick r:id="rId5"/>
              </a:rPr>
              <a:t>MBP list</a:t>
            </a:r>
            <a:endParaRPr lang="en-US" sz="1000" dirty="0"/>
          </a:p>
        </p:txBody>
      </p:sp>
      <p:sp>
        <p:nvSpPr>
          <p:cNvPr id="6" name="Rectangle 5"/>
          <p:cNvSpPr/>
          <p:nvPr/>
        </p:nvSpPr>
        <p:spPr>
          <a:xfrm>
            <a:off x="379680" y="1356301"/>
            <a:ext cx="3491277" cy="369332"/>
          </a:xfrm>
          <a:prstGeom prst="rect">
            <a:avLst/>
          </a:prstGeom>
        </p:spPr>
        <p:txBody>
          <a:bodyPr wrap="none">
            <a:spAutoFit/>
          </a:bodyPr>
          <a:lstStyle/>
          <a:p>
            <a:r>
              <a:rPr lang="en-US" dirty="0"/>
              <a:t>Squawroot </a:t>
            </a:r>
            <a:r>
              <a:rPr lang="en-US" dirty="0" smtClean="0"/>
              <a:t>   </a:t>
            </a:r>
            <a:r>
              <a:rPr lang="en-US" i="1" dirty="0" err="1" smtClean="0"/>
              <a:t>Conopholis</a:t>
            </a:r>
            <a:r>
              <a:rPr lang="en-US" dirty="0" smtClean="0"/>
              <a:t> </a:t>
            </a:r>
            <a:r>
              <a:rPr lang="en-US" i="1" dirty="0" err="1"/>
              <a:t>americana</a:t>
            </a:r>
            <a:endParaRPr lang="en-US"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589" y="2166678"/>
            <a:ext cx="3281363" cy="4031158"/>
          </a:xfrm>
          <a:prstGeom prst="rect">
            <a:avLst/>
          </a:prstGeom>
        </p:spPr>
      </p:pic>
      <p:sp>
        <p:nvSpPr>
          <p:cNvPr id="8" name="Rectangle 7"/>
          <p:cNvSpPr/>
          <p:nvPr/>
        </p:nvSpPr>
        <p:spPr>
          <a:xfrm>
            <a:off x="5289589" y="6197837"/>
            <a:ext cx="3281363" cy="400110"/>
          </a:xfrm>
          <a:prstGeom prst="rect">
            <a:avLst/>
          </a:prstGeom>
        </p:spPr>
        <p:txBody>
          <a:bodyPr wrap="square">
            <a:spAutoFit/>
          </a:bodyPr>
          <a:lstStyle/>
          <a:p>
            <a:r>
              <a:rPr lang="en-US" sz="1000" dirty="0" err="1"/>
              <a:t>Beechdrops</a:t>
            </a:r>
            <a:r>
              <a:rPr lang="en-US" sz="1000" dirty="0"/>
              <a:t> in bloom in Howard Co., Maryland (10/2/2014). Photo by </a:t>
            </a:r>
            <a:r>
              <a:rPr lang="en-US" sz="1000" dirty="0">
                <a:hlinkClick r:id="rId7"/>
              </a:rPr>
              <a:t>Nancy Magnusson</a:t>
            </a:r>
            <a:r>
              <a:rPr lang="en-US" sz="1000" dirty="0"/>
              <a:t>. (</a:t>
            </a:r>
            <a:r>
              <a:rPr lang="en-US" sz="1000" dirty="0">
                <a:hlinkClick r:id="rId8"/>
              </a:rPr>
              <a:t>MBP list</a:t>
            </a:r>
            <a:r>
              <a:rPr lang="en-US" sz="1000" dirty="0"/>
              <a:t>)</a:t>
            </a:r>
          </a:p>
        </p:txBody>
      </p:sp>
      <p:sp>
        <p:nvSpPr>
          <p:cNvPr id="9" name="Rectangle 8"/>
          <p:cNvSpPr/>
          <p:nvPr/>
        </p:nvSpPr>
        <p:spPr>
          <a:xfrm>
            <a:off x="5289589" y="1725633"/>
            <a:ext cx="3230372" cy="369332"/>
          </a:xfrm>
          <a:prstGeom prst="rect">
            <a:avLst/>
          </a:prstGeom>
        </p:spPr>
        <p:txBody>
          <a:bodyPr wrap="none">
            <a:spAutoFit/>
          </a:bodyPr>
          <a:lstStyle/>
          <a:p>
            <a:r>
              <a:rPr lang="en-US" dirty="0" err="1"/>
              <a:t>Beechdrops</a:t>
            </a:r>
            <a:r>
              <a:rPr lang="en-US" dirty="0"/>
              <a:t> </a:t>
            </a:r>
            <a:r>
              <a:rPr lang="en-US" dirty="0" smtClean="0"/>
              <a:t>  </a:t>
            </a:r>
            <a:r>
              <a:rPr lang="en-US" i="1" dirty="0" err="1" smtClean="0"/>
              <a:t>Epifagus</a:t>
            </a:r>
            <a:r>
              <a:rPr lang="en-US" dirty="0" smtClean="0"/>
              <a:t> </a:t>
            </a:r>
            <a:r>
              <a:rPr lang="en-US" i="1" dirty="0" err="1"/>
              <a:t>virginiana</a:t>
            </a:r>
            <a:endParaRPr lang="en-US" dirty="0"/>
          </a:p>
        </p:txBody>
      </p:sp>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20482" r="32019"/>
          <a:stretch/>
        </p:blipFill>
        <p:spPr>
          <a:xfrm>
            <a:off x="9069120" y="808038"/>
            <a:ext cx="2743200" cy="4331434"/>
          </a:xfrm>
          <a:prstGeom prst="rect">
            <a:avLst/>
          </a:prstGeom>
        </p:spPr>
      </p:pic>
      <p:sp>
        <p:nvSpPr>
          <p:cNvPr id="11" name="Rectangle 10"/>
          <p:cNvSpPr/>
          <p:nvPr/>
        </p:nvSpPr>
        <p:spPr>
          <a:xfrm>
            <a:off x="9069121" y="5147228"/>
            <a:ext cx="2743200" cy="553998"/>
          </a:xfrm>
          <a:prstGeom prst="rect">
            <a:avLst/>
          </a:prstGeom>
        </p:spPr>
        <p:txBody>
          <a:bodyPr wrap="square">
            <a:spAutoFit/>
          </a:bodyPr>
          <a:lstStyle/>
          <a:p>
            <a:r>
              <a:rPr lang="en-US" sz="1000" dirty="0"/>
              <a:t>One-flowered Broomrape blooming in Cecil Co., Maryland (4/29/2017). Photo by </a:t>
            </a:r>
            <a:r>
              <a:rPr lang="en-US" sz="1000" dirty="0">
                <a:hlinkClick r:id="rId10"/>
              </a:rPr>
              <a:t>Ashley Bradford</a:t>
            </a:r>
            <a:r>
              <a:rPr lang="en-US" sz="1000" dirty="0"/>
              <a:t>. (</a:t>
            </a:r>
            <a:r>
              <a:rPr lang="en-US" sz="1000" dirty="0">
                <a:hlinkClick r:id="rId11"/>
              </a:rPr>
              <a:t>MBP list</a:t>
            </a:r>
            <a:r>
              <a:rPr lang="en-US" sz="1000" dirty="0"/>
              <a:t>)</a:t>
            </a:r>
          </a:p>
        </p:txBody>
      </p:sp>
      <p:sp>
        <p:nvSpPr>
          <p:cNvPr id="12" name="Rectangle 11"/>
          <p:cNvSpPr/>
          <p:nvPr/>
        </p:nvSpPr>
        <p:spPr>
          <a:xfrm>
            <a:off x="8570952" y="138212"/>
            <a:ext cx="3241368" cy="646331"/>
          </a:xfrm>
          <a:prstGeom prst="rect">
            <a:avLst/>
          </a:prstGeom>
        </p:spPr>
        <p:txBody>
          <a:bodyPr wrap="square">
            <a:spAutoFit/>
          </a:bodyPr>
          <a:lstStyle/>
          <a:p>
            <a:pPr algn="r"/>
            <a:r>
              <a:rPr lang="en-US" dirty="0"/>
              <a:t>One-flowered Broomrape </a:t>
            </a:r>
            <a:endParaRPr lang="en-US" dirty="0" smtClean="0"/>
          </a:p>
          <a:p>
            <a:pPr algn="r"/>
            <a:r>
              <a:rPr lang="en-US" i="1" dirty="0" err="1" smtClean="0"/>
              <a:t>Aphyllon</a:t>
            </a:r>
            <a:r>
              <a:rPr lang="en-US" i="1" dirty="0" smtClean="0"/>
              <a:t> (</a:t>
            </a:r>
            <a:r>
              <a:rPr lang="en-US" i="1" dirty="0" err="1" smtClean="0"/>
              <a:t>Orobanche</a:t>
            </a:r>
            <a:r>
              <a:rPr lang="en-US" dirty="0" smtClean="0"/>
              <a:t> ) </a:t>
            </a:r>
            <a:r>
              <a:rPr lang="en-US" i="1" dirty="0" err="1" smtClean="0"/>
              <a:t>uniflorum</a:t>
            </a:r>
            <a:r>
              <a:rPr lang="en-US" dirty="0" smtClean="0"/>
              <a:t> </a:t>
            </a:r>
            <a:endParaRPr lang="en-US" dirty="0"/>
          </a:p>
        </p:txBody>
      </p:sp>
    </p:spTree>
    <p:extLst>
      <p:ext uri="{BB962C8B-B14F-4D97-AF65-F5344CB8AC3E}">
        <p14:creationId xmlns:p14="http://schemas.microsoft.com/office/powerpoint/2010/main" val="24755573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200303"/>
            <a:ext cx="10515600" cy="1325563"/>
          </a:xfrm>
        </p:spPr>
        <p:txBody>
          <a:bodyPr/>
          <a:lstStyle/>
          <a:p>
            <a:r>
              <a:rPr lang="en-US" dirty="0" smtClean="0"/>
              <a:t>Heterotrophs </a:t>
            </a:r>
            <a:r>
              <a:rPr lang="en-US" dirty="0"/>
              <a:t>(“different feeding</a:t>
            </a:r>
            <a:r>
              <a:rPr lang="en-US" dirty="0" smtClean="0"/>
              <a:t>”)</a:t>
            </a:r>
            <a:endParaRPr lang="en-US" dirty="0"/>
          </a:p>
        </p:txBody>
      </p:sp>
      <p:sp>
        <p:nvSpPr>
          <p:cNvPr id="3" name="Content Placeholder 2"/>
          <p:cNvSpPr>
            <a:spLocks noGrp="1"/>
          </p:cNvSpPr>
          <p:nvPr>
            <p:ph idx="1"/>
          </p:nvPr>
        </p:nvSpPr>
        <p:spPr>
          <a:xfrm>
            <a:off x="318052" y="1537101"/>
            <a:ext cx="6861313" cy="5014912"/>
          </a:xfrm>
        </p:spPr>
        <p:txBody>
          <a:bodyPr>
            <a:noAutofit/>
          </a:bodyPr>
          <a:lstStyle/>
          <a:p>
            <a:r>
              <a:rPr lang="en-US" sz="3200" dirty="0" smtClean="0"/>
              <a:t>True parasites: obtain carbon compounds from host plants through </a:t>
            </a:r>
            <a:r>
              <a:rPr lang="en-US" sz="3200" dirty="0" err="1" smtClean="0"/>
              <a:t>haustoria</a:t>
            </a:r>
            <a:r>
              <a:rPr lang="en-US" sz="3200" dirty="0" smtClean="0"/>
              <a:t>. </a:t>
            </a:r>
          </a:p>
          <a:p>
            <a:r>
              <a:rPr lang="en-US" sz="3200" dirty="0" err="1" smtClean="0"/>
              <a:t>Myco</a:t>
            </a:r>
            <a:r>
              <a:rPr lang="en-US" sz="3200" dirty="0" smtClean="0"/>
              <a:t>-heterotrophs: obtain carbon compounds from host plants via </a:t>
            </a:r>
            <a:r>
              <a:rPr lang="en-US" sz="3200" dirty="0" err="1" smtClean="0"/>
              <a:t>mycorrhizal</a:t>
            </a:r>
            <a:r>
              <a:rPr lang="en-US" sz="3200" dirty="0" smtClean="0"/>
              <a:t> fungal connection.</a:t>
            </a:r>
          </a:p>
          <a:p>
            <a:r>
              <a:rPr lang="en-US" sz="3200" dirty="0" smtClean="0"/>
              <a:t>Carnivorous plants (not parasitic): obtain nutrients (phosphorus, nitrogen) from trapped insects.</a:t>
            </a:r>
          </a:p>
          <a:p>
            <a:pPr lvl="1"/>
            <a:endParaRPr lang="en-US" sz="2800" dirty="0"/>
          </a:p>
        </p:txBody>
      </p:sp>
      <p:pic>
        <p:nvPicPr>
          <p:cNvPr id="2050" name="Picture 2" descr="A tiny Dodder plant that will eventually grow large killing the host"/>
          <p:cNvPicPr>
            <a:picLocks noChangeAspect="1" noChangeArrowheads="1"/>
          </p:cNvPicPr>
          <p:nvPr/>
        </p:nvPicPr>
        <p:blipFill rotWithShape="1">
          <a:blip r:embed="rId3">
            <a:extLst>
              <a:ext uri="{28A0092B-C50C-407E-A947-70E740481C1C}">
                <a14:useLocalDpi xmlns:a14="http://schemas.microsoft.com/office/drawing/2010/main" val="0"/>
              </a:ext>
            </a:extLst>
          </a:blip>
          <a:srcRect l="19948" r="15802"/>
          <a:stretch/>
        </p:blipFill>
        <p:spPr bwMode="auto">
          <a:xfrm>
            <a:off x="8905772" y="430688"/>
            <a:ext cx="2956560" cy="3077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09504" y="3492205"/>
            <a:ext cx="2549096" cy="246221"/>
          </a:xfrm>
          <a:prstGeom prst="rect">
            <a:avLst/>
          </a:prstGeom>
        </p:spPr>
        <p:txBody>
          <a:bodyPr wrap="none">
            <a:spAutoFit/>
          </a:bodyPr>
          <a:lstStyle/>
          <a:p>
            <a:r>
              <a:rPr lang="en-US" sz="1000" dirty="0"/>
              <a:t>Image Credit: Flickr User </a:t>
            </a:r>
            <a:r>
              <a:rPr lang="en-US" sz="1000" dirty="0" err="1"/>
              <a:t>wackybadger</a:t>
            </a:r>
            <a:r>
              <a:rPr lang="en-US" sz="1000" dirty="0"/>
              <a:t>, via CC</a:t>
            </a:r>
          </a:p>
        </p:txBody>
      </p:sp>
      <p:pic>
        <p:nvPicPr>
          <p:cNvPr id="2052" name="Picture 4" descr="https://upload.wikimedia.org/wikipedia/commons/thumb/1/1b/Pink_indian_pipes.jpg/230px-Pink_indian_pip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119" y="2777102"/>
            <a:ext cx="2557145" cy="25349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37119" y="5324127"/>
            <a:ext cx="2557145" cy="400110"/>
          </a:xfrm>
          <a:prstGeom prst="rect">
            <a:avLst/>
          </a:prstGeom>
        </p:spPr>
        <p:txBody>
          <a:bodyPr wrap="square">
            <a:spAutoFit/>
          </a:bodyPr>
          <a:lstStyle/>
          <a:p>
            <a:r>
              <a:rPr lang="en-US" sz="1000" dirty="0"/>
              <a:t>https://commons.wikimedia.org/wiki/File:Pink_indian_pipes.jpg</a:t>
            </a:r>
          </a:p>
        </p:txBody>
      </p:sp>
      <p:pic>
        <p:nvPicPr>
          <p:cNvPr id="2054" name="Picture 6" descr="venus flytrap facts for ki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1986" y="3901394"/>
            <a:ext cx="2515106" cy="25349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31987" y="6436304"/>
            <a:ext cx="2515106" cy="400110"/>
          </a:xfrm>
          <a:prstGeom prst="rect">
            <a:avLst/>
          </a:prstGeom>
        </p:spPr>
        <p:txBody>
          <a:bodyPr wrap="square">
            <a:spAutoFit/>
          </a:bodyPr>
          <a:lstStyle/>
          <a:p>
            <a:r>
              <a:rPr lang="en-US" sz="1000" dirty="0"/>
              <a:t>http://www.welivealot.com/venus-flytrap-facts-for-kids/</a:t>
            </a:r>
          </a:p>
        </p:txBody>
      </p:sp>
    </p:spTree>
    <p:extLst>
      <p:ext uri="{BB962C8B-B14F-4D97-AF65-F5344CB8AC3E}">
        <p14:creationId xmlns:p14="http://schemas.microsoft.com/office/powerpoint/2010/main" val="1329300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3c1703fe8d.site.internapcdn.net/newman/gfx/news/2018/1-partialmyco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78" y="331736"/>
            <a:ext cx="8767921" cy="6312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						</a:t>
            </a:r>
            <a:r>
              <a:rPr lang="en-US" dirty="0" err="1" smtClean="0"/>
              <a:t>Myco-hetrotrophs</a:t>
            </a:r>
            <a:endParaRPr lang="en-US" dirty="0"/>
          </a:p>
        </p:txBody>
      </p:sp>
    </p:spTree>
    <p:extLst>
      <p:ext uri="{BB962C8B-B14F-4D97-AF65-F5344CB8AC3E}">
        <p14:creationId xmlns:p14="http://schemas.microsoft.com/office/powerpoint/2010/main" val="309923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Mycorrhizal Fungi</a:t>
            </a:r>
            <a:endParaRPr lang="en-US" dirty="0"/>
          </a:p>
        </p:txBody>
      </p:sp>
      <p:sp>
        <p:nvSpPr>
          <p:cNvPr id="3" name="Content Placeholder 2"/>
          <p:cNvSpPr>
            <a:spLocks noGrp="1"/>
          </p:cNvSpPr>
          <p:nvPr>
            <p:ph idx="1"/>
          </p:nvPr>
        </p:nvSpPr>
        <p:spPr>
          <a:xfrm>
            <a:off x="426720" y="1779905"/>
            <a:ext cx="6812280" cy="4351338"/>
          </a:xfrm>
        </p:spPr>
        <p:txBody>
          <a:bodyPr>
            <a:normAutofit/>
          </a:bodyPr>
          <a:lstStyle/>
          <a:p>
            <a:pPr>
              <a:spcBef>
                <a:spcPct val="0"/>
              </a:spcBef>
            </a:pPr>
            <a:r>
              <a:rPr lang="en-US" sz="3200" dirty="0"/>
              <a:t>Mycorrhiza means “fungus root” and was first </a:t>
            </a:r>
            <a:r>
              <a:rPr lang="en-US" sz="3200" dirty="0" smtClean="0"/>
              <a:t>used </a:t>
            </a:r>
            <a:r>
              <a:rPr lang="en-US" sz="3200" dirty="0"/>
              <a:t>in 1885</a:t>
            </a:r>
          </a:p>
          <a:p>
            <a:pPr>
              <a:spcBef>
                <a:spcPct val="0"/>
              </a:spcBef>
            </a:pPr>
            <a:r>
              <a:rPr lang="en-US" sz="3200" dirty="0"/>
              <a:t>95% of all plant species belong to a genera that characteristically form mycorrhizae</a:t>
            </a:r>
            <a:r>
              <a:rPr lang="en-US" sz="3200" dirty="0" smtClean="0"/>
              <a:t>.</a:t>
            </a:r>
          </a:p>
          <a:p>
            <a:pPr>
              <a:spcBef>
                <a:spcPct val="0"/>
              </a:spcBef>
            </a:pPr>
            <a:r>
              <a:rPr lang="en-US" sz="3200" dirty="0" smtClean="0"/>
              <a:t>Thought to have evolved with the first land plants</a:t>
            </a:r>
            <a:endParaRPr lang="en-US" sz="3200" dirty="0"/>
          </a:p>
          <a:p>
            <a:pPr>
              <a:spcBef>
                <a:spcPct val="0"/>
              </a:spcBef>
            </a:pPr>
            <a:r>
              <a:rPr lang="en-US" sz="3200" dirty="0"/>
              <a:t>More prevalent in perennial plants than in annual plants</a:t>
            </a:r>
          </a:p>
          <a:p>
            <a:pPr marL="0" indent="0">
              <a:buNone/>
            </a:pPr>
            <a:endParaRPr lang="en-US" sz="3200" dirty="0"/>
          </a:p>
        </p:txBody>
      </p:sp>
      <p:pic>
        <p:nvPicPr>
          <p:cNvPr id="4" name="Picture 5" descr="83jg48ARnRXZKvCSEqBpU="/>
          <p:cNvPicPr>
            <a:picLocks noChangeAspect="1" noChangeArrowheads="1"/>
          </p:cNvPicPr>
          <p:nvPr/>
        </p:nvPicPr>
        <p:blipFill>
          <a:blip r:embed="rId3" cstate="print"/>
          <a:srcRect/>
          <a:stretch>
            <a:fillRect/>
          </a:stretch>
        </p:blipFill>
        <p:spPr bwMode="auto">
          <a:xfrm>
            <a:off x="7449547" y="289560"/>
            <a:ext cx="4349071" cy="6263640"/>
          </a:xfrm>
          <a:prstGeom prst="rect">
            <a:avLst/>
          </a:prstGeom>
          <a:noFill/>
          <a:ln w="9525">
            <a:noFill/>
            <a:miter lim="800000"/>
            <a:headEnd/>
            <a:tailEnd/>
          </a:ln>
        </p:spPr>
      </p:pic>
    </p:spTree>
    <p:extLst>
      <p:ext uri="{BB962C8B-B14F-4D97-AF65-F5344CB8AC3E}">
        <p14:creationId xmlns:p14="http://schemas.microsoft.com/office/powerpoint/2010/main" val="2448406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p:nvPr>
        </p:nvSpPr>
        <p:spPr>
          <a:xfrm>
            <a:off x="609600" y="274638"/>
            <a:ext cx="6705600" cy="944562"/>
          </a:xfrm>
        </p:spPr>
        <p:txBody>
          <a:bodyPr/>
          <a:lstStyle/>
          <a:p>
            <a:pPr eaLnBrk="1" hangingPunct="1"/>
            <a:r>
              <a:rPr lang="en-US" sz="4800" dirty="0" err="1" smtClean="0"/>
              <a:t>Ectomycorrhizae</a:t>
            </a:r>
            <a:endParaRPr lang="en-US" sz="4800" dirty="0" smtClean="0"/>
          </a:p>
        </p:txBody>
      </p:sp>
      <p:sp>
        <p:nvSpPr>
          <p:cNvPr id="411650" name="Rectangle 3"/>
          <p:cNvSpPr>
            <a:spLocks noGrp="1" noChangeArrowheads="1"/>
          </p:cNvSpPr>
          <p:nvPr>
            <p:ph type="body" idx="1"/>
          </p:nvPr>
        </p:nvSpPr>
        <p:spPr>
          <a:xfrm>
            <a:off x="508000" y="1524000"/>
            <a:ext cx="7620000" cy="4907280"/>
          </a:xfrm>
        </p:spPr>
        <p:txBody>
          <a:bodyPr>
            <a:noAutofit/>
          </a:bodyPr>
          <a:lstStyle/>
          <a:p>
            <a:pPr eaLnBrk="1" hangingPunct="1">
              <a:lnSpc>
                <a:spcPct val="90000"/>
              </a:lnSpc>
            </a:pPr>
            <a:r>
              <a:rPr lang="en-US" dirty="0" smtClean="0"/>
              <a:t>Found in northern forests where decomposition is slow and nitrogen remains locked up in organic matter</a:t>
            </a:r>
          </a:p>
          <a:p>
            <a:pPr eaLnBrk="1" hangingPunct="1">
              <a:lnSpc>
                <a:spcPct val="90000"/>
              </a:lnSpc>
            </a:pPr>
            <a:r>
              <a:rPr lang="en-US" dirty="0" smtClean="0"/>
              <a:t>Forms structures on the outside of plant roots (</a:t>
            </a:r>
            <a:r>
              <a:rPr lang="en-US" dirty="0" err="1" smtClean="0"/>
              <a:t>ecto</a:t>
            </a:r>
            <a:r>
              <a:rPr lang="en-US" dirty="0" smtClean="0"/>
              <a:t>)</a:t>
            </a:r>
          </a:p>
          <a:p>
            <a:pPr eaLnBrk="1" hangingPunct="1">
              <a:lnSpc>
                <a:spcPct val="90000"/>
              </a:lnSpc>
            </a:pPr>
            <a:r>
              <a:rPr lang="en-US" dirty="0" smtClean="0"/>
              <a:t>Can often be seen with the naked eye</a:t>
            </a:r>
          </a:p>
          <a:p>
            <a:pPr eaLnBrk="1" hangingPunct="1">
              <a:lnSpc>
                <a:spcPct val="90000"/>
              </a:lnSpc>
            </a:pPr>
            <a:r>
              <a:rPr lang="en-US" dirty="0" smtClean="0"/>
              <a:t>Reproduce by mushrooms</a:t>
            </a:r>
          </a:p>
          <a:p>
            <a:r>
              <a:rPr lang="en-US" dirty="0"/>
              <a:t>Oaks, Pines and Eucalyptus</a:t>
            </a:r>
          </a:p>
          <a:p>
            <a:r>
              <a:rPr lang="en-US" dirty="0"/>
              <a:t>Little specificity (either way)</a:t>
            </a:r>
          </a:p>
          <a:p>
            <a:pPr lvl="1"/>
            <a:r>
              <a:rPr lang="en-US" dirty="0"/>
              <a:t>Douglas-fir reported to be associated with some 2,000 fungal species across its range </a:t>
            </a:r>
            <a:endParaRPr lang="en-US" sz="2800" dirty="0" smtClean="0"/>
          </a:p>
          <a:p>
            <a:pPr eaLnBrk="1" hangingPunct="1">
              <a:lnSpc>
                <a:spcPct val="90000"/>
              </a:lnSpc>
            </a:pPr>
            <a:endParaRPr lang="en-US" dirty="0" smtClean="0"/>
          </a:p>
        </p:txBody>
      </p:sp>
      <p:pic>
        <p:nvPicPr>
          <p:cNvPr id="411651" name="Picture 4" descr="crop_cde21"/>
          <p:cNvPicPr>
            <a:picLocks noChangeAspect="1" noChangeArrowheads="1"/>
          </p:cNvPicPr>
          <p:nvPr/>
        </p:nvPicPr>
        <p:blipFill>
          <a:blip r:embed="rId3" cstate="print"/>
          <a:srcRect/>
          <a:stretch>
            <a:fillRect/>
          </a:stretch>
        </p:blipFill>
        <p:spPr bwMode="auto">
          <a:xfrm>
            <a:off x="8559800" y="3429000"/>
            <a:ext cx="3124200" cy="3200400"/>
          </a:xfrm>
          <a:prstGeom prst="rect">
            <a:avLst/>
          </a:prstGeom>
          <a:noFill/>
          <a:ln w="9525">
            <a:noFill/>
            <a:miter lim="800000"/>
            <a:headEnd/>
            <a:tailEnd/>
          </a:ln>
        </p:spPr>
      </p:pic>
      <p:pic>
        <p:nvPicPr>
          <p:cNvPr id="411652" name="Picture 5" descr="crop_cde181"/>
          <p:cNvPicPr>
            <a:picLocks noChangeAspect="1" noChangeArrowheads="1"/>
          </p:cNvPicPr>
          <p:nvPr/>
        </p:nvPicPr>
        <p:blipFill>
          <a:blip r:embed="rId4" cstate="print"/>
          <a:srcRect/>
          <a:stretch>
            <a:fillRect/>
          </a:stretch>
        </p:blipFill>
        <p:spPr bwMode="auto">
          <a:xfrm>
            <a:off x="8536518" y="228600"/>
            <a:ext cx="3136900" cy="3124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E732F3-CBF8-4B15-8B9F-E7409A21238D}" type="slidenum">
              <a:rPr lang="en-US" smtClean="0"/>
              <a:pPr>
                <a:defRPr/>
              </a:pPr>
              <a:t>36</a:t>
            </a:fld>
            <a:endParaRPr lang="en-US" dirty="0"/>
          </a:p>
        </p:txBody>
      </p:sp>
    </p:spTree>
    <p:extLst>
      <p:ext uri="{BB962C8B-B14F-4D97-AF65-F5344CB8AC3E}">
        <p14:creationId xmlns:p14="http://schemas.microsoft.com/office/powerpoint/2010/main" val="3307922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1249653"/>
            <a:ext cx="4673600" cy="2804824"/>
          </a:xfrm>
          <a:prstGeom prst="rect">
            <a:avLst/>
          </a:prstGeom>
          <a:noFill/>
          <a:ln w="9525">
            <a:noFill/>
            <a:miter lim="800000"/>
            <a:headEnd/>
            <a:tailEnd/>
          </a:ln>
        </p:spPr>
      </p:pic>
      <p:sp>
        <p:nvSpPr>
          <p:cNvPr id="672771" name="Rectangle 3"/>
          <p:cNvSpPr>
            <a:spLocks noGrp="1" noChangeArrowheads="1"/>
          </p:cNvSpPr>
          <p:nvPr>
            <p:ph type="title"/>
          </p:nvPr>
        </p:nvSpPr>
        <p:spPr>
          <a:xfrm>
            <a:off x="457200" y="243841"/>
            <a:ext cx="11226800" cy="868363"/>
          </a:xfrm>
        </p:spPr>
        <p:txBody>
          <a:bodyPr rtlCol="0">
            <a:noAutofit/>
          </a:bodyPr>
          <a:lstStyle/>
          <a:p>
            <a:pPr eaLnBrk="1" fontAlgn="auto" hangingPunct="1">
              <a:spcAft>
                <a:spcPts val="0"/>
              </a:spcAft>
              <a:defRPr/>
            </a:pPr>
            <a:r>
              <a:rPr lang="en-US" sz="4000" dirty="0" err="1" smtClean="0"/>
              <a:t>Endomycorrhizae</a:t>
            </a:r>
            <a:r>
              <a:rPr lang="en-US" sz="4000" dirty="0"/>
              <a:t> </a:t>
            </a:r>
            <a:r>
              <a:rPr lang="en-US" sz="4000" dirty="0" smtClean="0"/>
              <a:t>(Arbuscular </a:t>
            </a:r>
            <a:r>
              <a:rPr lang="en-US" sz="4000" dirty="0"/>
              <a:t>mycorrhizae)</a:t>
            </a:r>
          </a:p>
        </p:txBody>
      </p:sp>
      <p:sp>
        <p:nvSpPr>
          <p:cNvPr id="417795" name="Rectangle 4"/>
          <p:cNvSpPr>
            <a:spLocks noGrp="1" noChangeArrowheads="1"/>
          </p:cNvSpPr>
          <p:nvPr>
            <p:ph type="body" idx="1"/>
          </p:nvPr>
        </p:nvSpPr>
        <p:spPr>
          <a:xfrm>
            <a:off x="304800" y="1349376"/>
            <a:ext cx="6299200" cy="5410200"/>
          </a:xfrm>
        </p:spPr>
        <p:txBody>
          <a:bodyPr/>
          <a:lstStyle/>
          <a:p>
            <a:pPr eaLnBrk="1" hangingPunct="1">
              <a:lnSpc>
                <a:spcPct val="90000"/>
              </a:lnSpc>
            </a:pPr>
            <a:r>
              <a:rPr lang="en-US" sz="2600" dirty="0" smtClean="0"/>
              <a:t>Found in southern forests and grasslands where fast decomposition doesn’t limit nitrogen</a:t>
            </a:r>
          </a:p>
          <a:p>
            <a:pPr eaLnBrk="1" hangingPunct="1">
              <a:lnSpc>
                <a:spcPct val="90000"/>
              </a:lnSpc>
            </a:pPr>
            <a:r>
              <a:rPr lang="en-US" sz="2600" dirty="0" smtClean="0"/>
              <a:t>Important for transferring phosphorus that binds to mineral soil particles</a:t>
            </a:r>
          </a:p>
          <a:p>
            <a:pPr eaLnBrk="1" hangingPunct="1">
              <a:lnSpc>
                <a:spcPct val="90000"/>
              </a:lnSpc>
            </a:pPr>
            <a:r>
              <a:rPr lang="en-US" sz="2600" dirty="0" smtClean="0"/>
              <a:t>Forms structures on the inside of plant roots (endo)</a:t>
            </a:r>
          </a:p>
          <a:p>
            <a:pPr eaLnBrk="1" hangingPunct="1">
              <a:lnSpc>
                <a:spcPct val="90000"/>
              </a:lnSpc>
            </a:pPr>
            <a:r>
              <a:rPr lang="en-US" sz="2600" dirty="0" smtClean="0"/>
              <a:t>Roots need to be stained to observe fungi</a:t>
            </a:r>
          </a:p>
          <a:p>
            <a:pPr eaLnBrk="1" hangingPunct="1">
              <a:lnSpc>
                <a:spcPct val="90000"/>
              </a:lnSpc>
            </a:pPr>
            <a:r>
              <a:rPr lang="en-US" sz="2600" dirty="0" smtClean="0"/>
              <a:t>Reproduce by forming spores in the soil</a:t>
            </a:r>
          </a:p>
          <a:p>
            <a:r>
              <a:rPr lang="en-US" sz="2600" dirty="0"/>
              <a:t>Ancient </a:t>
            </a:r>
            <a:r>
              <a:rPr lang="en-US" sz="2600" dirty="0" smtClean="0"/>
              <a:t>association</a:t>
            </a:r>
          </a:p>
          <a:p>
            <a:r>
              <a:rPr lang="en-US" sz="2600" dirty="0"/>
              <a:t>Little specificity </a:t>
            </a:r>
            <a:r>
              <a:rPr lang="en-US" sz="2600" dirty="0" smtClean="0"/>
              <a:t> (</a:t>
            </a:r>
            <a:r>
              <a:rPr lang="en-US" sz="2600" dirty="0"/>
              <a:t>either way)</a:t>
            </a:r>
          </a:p>
          <a:p>
            <a:endParaRPr lang="en-US" sz="2600" dirty="0"/>
          </a:p>
          <a:p>
            <a:pPr eaLnBrk="1" hangingPunct="1">
              <a:lnSpc>
                <a:spcPct val="90000"/>
              </a:lnSpc>
            </a:pPr>
            <a:endParaRPr lang="en-US" sz="2600" dirty="0" smtClean="0"/>
          </a:p>
        </p:txBody>
      </p:sp>
      <p:pic>
        <p:nvPicPr>
          <p:cNvPr id="417796" name="Picture 5" descr="glomves"/>
          <p:cNvPicPr>
            <a:picLocks noChangeAspect="1" noChangeArrowheads="1"/>
          </p:cNvPicPr>
          <p:nvPr/>
        </p:nvPicPr>
        <p:blipFill>
          <a:blip r:embed="rId4" cstate="print"/>
          <a:srcRect/>
          <a:stretch>
            <a:fillRect/>
          </a:stretch>
        </p:blipFill>
        <p:spPr bwMode="auto">
          <a:xfrm>
            <a:off x="7010400" y="4267200"/>
            <a:ext cx="4673600" cy="22812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E732F3-CBF8-4B15-8B9F-E7409A21238D}" type="slidenum">
              <a:rPr lang="en-US" smtClean="0"/>
              <a:pPr>
                <a:defRPr/>
              </a:pPr>
              <a:t>37</a:t>
            </a:fld>
            <a:endParaRPr lang="en-US" dirty="0"/>
          </a:p>
        </p:txBody>
      </p:sp>
    </p:spTree>
    <p:extLst>
      <p:ext uri="{BB962C8B-B14F-4D97-AF65-F5344CB8AC3E}">
        <p14:creationId xmlns:p14="http://schemas.microsoft.com/office/powerpoint/2010/main" val="3438523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descr="vam inside root"/>
          <p:cNvPicPr>
            <a:picLocks noChangeAspect="1" noChangeArrowheads="1"/>
          </p:cNvPicPr>
          <p:nvPr/>
        </p:nvPicPr>
        <p:blipFill>
          <a:blip r:embed="rId3" cstate="print"/>
          <a:srcRect/>
          <a:stretch>
            <a:fillRect/>
          </a:stretch>
        </p:blipFill>
        <p:spPr bwMode="auto">
          <a:xfrm>
            <a:off x="304800" y="228601"/>
            <a:ext cx="8534400" cy="3032125"/>
          </a:xfrm>
          <a:prstGeom prst="rect">
            <a:avLst/>
          </a:prstGeom>
          <a:noFill/>
          <a:ln w="9525">
            <a:noFill/>
            <a:miter lim="800000"/>
            <a:headEnd/>
            <a:tailEnd/>
          </a:ln>
        </p:spPr>
      </p:pic>
      <p:pic>
        <p:nvPicPr>
          <p:cNvPr id="423938" name="Picture 3" descr="glomves"/>
          <p:cNvPicPr>
            <a:picLocks noChangeAspect="1" noChangeArrowheads="1"/>
          </p:cNvPicPr>
          <p:nvPr/>
        </p:nvPicPr>
        <p:blipFill>
          <a:blip r:embed="rId4" cstate="print"/>
          <a:srcRect/>
          <a:stretch>
            <a:fillRect/>
          </a:stretch>
        </p:blipFill>
        <p:spPr bwMode="auto">
          <a:xfrm>
            <a:off x="5486400" y="3352800"/>
            <a:ext cx="6096000" cy="32591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E732F3-CBF8-4B15-8B9F-E7409A21238D}" type="slidenum">
              <a:rPr lang="en-US" smtClean="0"/>
              <a:pPr>
                <a:defRPr/>
              </a:pPr>
              <a:t>38</a:t>
            </a:fld>
            <a:endParaRPr lang="en-US" dirty="0"/>
          </a:p>
        </p:txBody>
      </p:sp>
    </p:spTree>
    <p:extLst>
      <p:ext uri="{BB962C8B-B14F-4D97-AF65-F5344CB8AC3E}">
        <p14:creationId xmlns:p14="http://schemas.microsoft.com/office/powerpoint/2010/main" val="2488317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p:nvPr>
        </p:nvSpPr>
        <p:spPr>
          <a:xfrm>
            <a:off x="7254240" y="274638"/>
            <a:ext cx="4328160" cy="1143000"/>
          </a:xfrm>
        </p:spPr>
        <p:txBody>
          <a:bodyPr/>
          <a:lstStyle/>
          <a:p>
            <a:pPr eaLnBrk="1" hangingPunct="1"/>
            <a:r>
              <a:rPr lang="en-US" dirty="0" err="1" smtClean="0"/>
              <a:t>Arbuscules</a:t>
            </a:r>
            <a:endParaRPr lang="en-US" dirty="0" smtClean="0"/>
          </a:p>
        </p:txBody>
      </p:sp>
      <p:pic>
        <p:nvPicPr>
          <p:cNvPr id="425986" name="Picture 3" descr="glomarb"/>
          <p:cNvPicPr>
            <a:picLocks noChangeAspect="1" noChangeArrowheads="1"/>
          </p:cNvPicPr>
          <p:nvPr/>
        </p:nvPicPr>
        <p:blipFill>
          <a:blip r:embed="rId3" cstate="print"/>
          <a:srcRect/>
          <a:stretch>
            <a:fillRect/>
          </a:stretch>
        </p:blipFill>
        <p:spPr bwMode="auto">
          <a:xfrm>
            <a:off x="203200" y="609600"/>
            <a:ext cx="5689600" cy="2884488"/>
          </a:xfrm>
          <a:prstGeom prst="rect">
            <a:avLst/>
          </a:prstGeom>
          <a:noFill/>
          <a:ln w="9525">
            <a:noFill/>
            <a:miter lim="800000"/>
            <a:headEnd/>
            <a:tailEnd/>
          </a:ln>
        </p:spPr>
      </p:pic>
      <p:pic>
        <p:nvPicPr>
          <p:cNvPr id="425987" name="Picture 4"/>
          <p:cNvPicPr>
            <a:picLocks noChangeAspect="1" noChangeArrowheads="1"/>
          </p:cNvPicPr>
          <p:nvPr/>
        </p:nvPicPr>
        <p:blipFill>
          <a:blip r:embed="rId4" cstate="print"/>
          <a:srcRect/>
          <a:stretch>
            <a:fillRect/>
          </a:stretch>
        </p:blipFill>
        <p:spPr bwMode="auto">
          <a:xfrm>
            <a:off x="7975601" y="1857375"/>
            <a:ext cx="3721100" cy="2800350"/>
          </a:xfrm>
          <a:prstGeom prst="rect">
            <a:avLst/>
          </a:prstGeom>
          <a:noFill/>
          <a:ln w="9525">
            <a:noFill/>
            <a:miter lim="800000"/>
            <a:headEnd/>
            <a:tailEnd/>
          </a:ln>
        </p:spPr>
      </p:pic>
      <p:pic>
        <p:nvPicPr>
          <p:cNvPr id="425988" name="Picture 5" descr="arbuscule-half"/>
          <p:cNvPicPr>
            <a:picLocks noChangeAspect="1" noChangeArrowheads="1"/>
          </p:cNvPicPr>
          <p:nvPr/>
        </p:nvPicPr>
        <p:blipFill>
          <a:blip r:embed="rId5" cstate="print"/>
          <a:srcRect/>
          <a:stretch>
            <a:fillRect/>
          </a:stretch>
        </p:blipFill>
        <p:spPr bwMode="auto">
          <a:xfrm>
            <a:off x="1727200" y="3657601"/>
            <a:ext cx="6299200" cy="300831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E732F3-CBF8-4B15-8B9F-E7409A21238D}" type="slidenum">
              <a:rPr lang="en-US" smtClean="0"/>
              <a:pPr>
                <a:defRPr/>
              </a:pPr>
              <a:t>39</a:t>
            </a:fld>
            <a:endParaRPr lang="en-US" dirty="0"/>
          </a:p>
        </p:txBody>
      </p:sp>
    </p:spTree>
    <p:extLst>
      <p:ext uri="{BB962C8B-B14F-4D97-AF65-F5344CB8AC3E}">
        <p14:creationId xmlns:p14="http://schemas.microsoft.com/office/powerpoint/2010/main" val="1389251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200303"/>
            <a:ext cx="10515600" cy="1325563"/>
          </a:xfrm>
        </p:spPr>
        <p:txBody>
          <a:bodyPr/>
          <a:lstStyle/>
          <a:p>
            <a:r>
              <a:rPr lang="en-US" dirty="0" smtClean="0"/>
              <a:t>Heterotrophs </a:t>
            </a:r>
            <a:r>
              <a:rPr lang="en-US" dirty="0"/>
              <a:t>(“different feeding</a:t>
            </a:r>
            <a:r>
              <a:rPr lang="en-US" dirty="0" smtClean="0"/>
              <a:t>”)</a:t>
            </a:r>
            <a:endParaRPr lang="en-US" dirty="0"/>
          </a:p>
        </p:txBody>
      </p:sp>
      <p:sp>
        <p:nvSpPr>
          <p:cNvPr id="3" name="Content Placeholder 2"/>
          <p:cNvSpPr>
            <a:spLocks noGrp="1"/>
          </p:cNvSpPr>
          <p:nvPr>
            <p:ph idx="1"/>
          </p:nvPr>
        </p:nvSpPr>
        <p:spPr>
          <a:xfrm>
            <a:off x="318052" y="1537101"/>
            <a:ext cx="6861313" cy="5014912"/>
          </a:xfrm>
        </p:spPr>
        <p:txBody>
          <a:bodyPr>
            <a:noAutofit/>
          </a:bodyPr>
          <a:lstStyle/>
          <a:p>
            <a:r>
              <a:rPr lang="en-US" sz="3200" dirty="0" smtClean="0"/>
              <a:t>True parasites: obtain carbon compounds from host plants through </a:t>
            </a:r>
            <a:r>
              <a:rPr lang="en-US" sz="3200" dirty="0" err="1" smtClean="0"/>
              <a:t>haustoria</a:t>
            </a:r>
            <a:r>
              <a:rPr lang="en-US" sz="3200" dirty="0" smtClean="0"/>
              <a:t>. </a:t>
            </a:r>
          </a:p>
          <a:p>
            <a:r>
              <a:rPr lang="en-US" sz="3200" dirty="0" err="1" smtClean="0"/>
              <a:t>Myco</a:t>
            </a:r>
            <a:r>
              <a:rPr lang="en-US" sz="3200" dirty="0" smtClean="0"/>
              <a:t>-heterotrophs: obtain carbon compounds from host plants via </a:t>
            </a:r>
            <a:r>
              <a:rPr lang="en-US" sz="3200" dirty="0" err="1" smtClean="0"/>
              <a:t>mycorrhizal</a:t>
            </a:r>
            <a:r>
              <a:rPr lang="en-US" sz="3200" dirty="0" smtClean="0"/>
              <a:t> fungal connection.</a:t>
            </a:r>
          </a:p>
          <a:p>
            <a:r>
              <a:rPr lang="en-US" sz="3200" dirty="0" smtClean="0"/>
              <a:t>Carnivorous plants (not parasitic): obtain nutrients (phosphorus, nitrogen) from trapped insects.</a:t>
            </a:r>
          </a:p>
          <a:p>
            <a:pPr lvl="1"/>
            <a:endParaRPr lang="en-US" sz="2800" dirty="0"/>
          </a:p>
        </p:txBody>
      </p:sp>
      <p:pic>
        <p:nvPicPr>
          <p:cNvPr id="2050" name="Picture 2" descr="A tiny Dodder plant that will eventually grow large killing the host"/>
          <p:cNvPicPr>
            <a:picLocks noChangeAspect="1" noChangeArrowheads="1"/>
          </p:cNvPicPr>
          <p:nvPr/>
        </p:nvPicPr>
        <p:blipFill rotWithShape="1">
          <a:blip r:embed="rId3">
            <a:extLst>
              <a:ext uri="{28A0092B-C50C-407E-A947-70E740481C1C}">
                <a14:useLocalDpi xmlns:a14="http://schemas.microsoft.com/office/drawing/2010/main" val="0"/>
              </a:ext>
            </a:extLst>
          </a:blip>
          <a:srcRect l="19948" r="15802"/>
          <a:stretch/>
        </p:blipFill>
        <p:spPr bwMode="auto">
          <a:xfrm>
            <a:off x="8905772" y="430688"/>
            <a:ext cx="2956560" cy="3077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09504" y="3492205"/>
            <a:ext cx="2549096" cy="246221"/>
          </a:xfrm>
          <a:prstGeom prst="rect">
            <a:avLst/>
          </a:prstGeom>
        </p:spPr>
        <p:txBody>
          <a:bodyPr wrap="none">
            <a:spAutoFit/>
          </a:bodyPr>
          <a:lstStyle/>
          <a:p>
            <a:r>
              <a:rPr lang="en-US" sz="1000" dirty="0"/>
              <a:t>Image Credit: Flickr User </a:t>
            </a:r>
            <a:r>
              <a:rPr lang="en-US" sz="1000" dirty="0" err="1"/>
              <a:t>wackybadger</a:t>
            </a:r>
            <a:r>
              <a:rPr lang="en-US" sz="1000" dirty="0"/>
              <a:t>, via CC</a:t>
            </a:r>
          </a:p>
        </p:txBody>
      </p:sp>
      <p:pic>
        <p:nvPicPr>
          <p:cNvPr id="2052" name="Picture 4" descr="https://upload.wikimedia.org/wikipedia/commons/thumb/1/1b/Pink_indian_pipes.jpg/230px-Pink_indian_pip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119" y="2777102"/>
            <a:ext cx="2557145" cy="25349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37119" y="5324127"/>
            <a:ext cx="2557145" cy="400110"/>
          </a:xfrm>
          <a:prstGeom prst="rect">
            <a:avLst/>
          </a:prstGeom>
        </p:spPr>
        <p:txBody>
          <a:bodyPr wrap="square">
            <a:spAutoFit/>
          </a:bodyPr>
          <a:lstStyle/>
          <a:p>
            <a:r>
              <a:rPr lang="en-US" sz="1000" dirty="0"/>
              <a:t>https://commons.wikimedia.org/wiki/File:Pink_indian_pipes.jpg</a:t>
            </a:r>
          </a:p>
        </p:txBody>
      </p:sp>
      <p:pic>
        <p:nvPicPr>
          <p:cNvPr id="2054" name="Picture 6" descr="venus flytrap facts for ki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1986" y="3901394"/>
            <a:ext cx="2515106" cy="25349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31987" y="6436304"/>
            <a:ext cx="2515106" cy="400110"/>
          </a:xfrm>
          <a:prstGeom prst="rect">
            <a:avLst/>
          </a:prstGeom>
        </p:spPr>
        <p:txBody>
          <a:bodyPr wrap="square">
            <a:spAutoFit/>
          </a:bodyPr>
          <a:lstStyle/>
          <a:p>
            <a:r>
              <a:rPr lang="en-US" sz="1000" dirty="0"/>
              <a:t>http://www.welivealot.com/venus-flytrap-facts-for-kids/</a:t>
            </a:r>
          </a:p>
        </p:txBody>
      </p:sp>
    </p:spTree>
    <p:extLst>
      <p:ext uri="{BB962C8B-B14F-4D97-AF65-F5344CB8AC3E}">
        <p14:creationId xmlns:p14="http://schemas.microsoft.com/office/powerpoint/2010/main" val="833371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dn.biologydiscussion.com/wp-content/uploads/2016/08/clip_image00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2224273"/>
            <a:ext cx="4157346" cy="38312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435" y="397926"/>
            <a:ext cx="10515600" cy="1325563"/>
          </a:xfrm>
        </p:spPr>
        <p:txBody>
          <a:bodyPr>
            <a:normAutofit/>
          </a:bodyPr>
          <a:lstStyle/>
          <a:p>
            <a:r>
              <a:rPr lang="en-US" dirty="0" smtClean="0"/>
              <a:t>Parasite vs. </a:t>
            </a:r>
            <a:r>
              <a:rPr lang="en-US" dirty="0" err="1" smtClean="0"/>
              <a:t>Myco</a:t>
            </a:r>
            <a:r>
              <a:rPr lang="en-US" dirty="0" smtClean="0"/>
              <a:t>-heterotroph</a:t>
            </a:r>
            <a:endParaRPr lang="en-US" dirty="0"/>
          </a:p>
        </p:txBody>
      </p:sp>
      <p:grpSp>
        <p:nvGrpSpPr>
          <p:cNvPr id="4096" name="Group 4095"/>
          <p:cNvGrpSpPr/>
          <p:nvPr/>
        </p:nvGrpSpPr>
        <p:grpSpPr>
          <a:xfrm>
            <a:off x="3697351" y="1654302"/>
            <a:ext cx="3924664" cy="1633576"/>
            <a:chOff x="2659546" y="1740192"/>
            <a:chExt cx="3924664" cy="1633576"/>
          </a:xfrm>
        </p:grpSpPr>
        <p:sp>
          <p:nvSpPr>
            <p:cNvPr id="6" name="Plus 5"/>
            <p:cNvSpPr/>
            <p:nvPr/>
          </p:nvSpPr>
          <p:spPr>
            <a:xfrm>
              <a:off x="3618737" y="2447421"/>
              <a:ext cx="712812" cy="70504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4908603" y="2464871"/>
              <a:ext cx="712812" cy="705049"/>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4323174" y="2407920"/>
              <a:ext cx="431581" cy="9658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59546" y="1740192"/>
              <a:ext cx="3924664" cy="584775"/>
            </a:xfrm>
            <a:prstGeom prst="rect">
              <a:avLst/>
            </a:prstGeom>
            <a:noFill/>
          </p:spPr>
          <p:txBody>
            <a:bodyPr wrap="none" rtlCol="0">
              <a:spAutoFit/>
            </a:bodyPr>
            <a:lstStyle/>
            <a:p>
              <a:r>
                <a:rPr lang="en-US" sz="3200" dirty="0" smtClean="0"/>
                <a:t>Symbiosis = Parasitism</a:t>
              </a:r>
              <a:endParaRPr lang="en-US" sz="3200" dirty="0"/>
            </a:p>
          </p:txBody>
        </p:sp>
      </p:grpSp>
      <p:grpSp>
        <p:nvGrpSpPr>
          <p:cNvPr id="21" name="Group 20"/>
          <p:cNvGrpSpPr/>
          <p:nvPr/>
        </p:nvGrpSpPr>
        <p:grpSpPr>
          <a:xfrm>
            <a:off x="3939384" y="4844917"/>
            <a:ext cx="4014048" cy="1430537"/>
            <a:chOff x="3212417" y="3856732"/>
            <a:chExt cx="4014048" cy="1430537"/>
          </a:xfrm>
        </p:grpSpPr>
        <p:sp>
          <p:nvSpPr>
            <p:cNvPr id="11" name="Plus 10"/>
            <p:cNvSpPr/>
            <p:nvPr/>
          </p:nvSpPr>
          <p:spPr>
            <a:xfrm>
              <a:off x="4247018" y="4485426"/>
              <a:ext cx="740637" cy="784204"/>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 name="Straight Connector 12"/>
            <p:cNvCxnSpPr/>
            <p:nvPr/>
          </p:nvCxnSpPr>
          <p:spPr>
            <a:xfrm flipH="1">
              <a:off x="4987655" y="4503065"/>
              <a:ext cx="464703" cy="7842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12417" y="3856732"/>
              <a:ext cx="4014048" cy="584775"/>
            </a:xfrm>
            <a:prstGeom prst="rect">
              <a:avLst/>
            </a:prstGeom>
            <a:noFill/>
          </p:spPr>
          <p:txBody>
            <a:bodyPr wrap="none" rtlCol="0">
              <a:spAutoFit/>
            </a:bodyPr>
            <a:lstStyle/>
            <a:p>
              <a:r>
                <a:rPr lang="en-US" sz="3200" dirty="0" smtClean="0"/>
                <a:t>Symbiosis = Mutualism</a:t>
              </a:r>
              <a:endParaRPr lang="en-US" sz="3200" dirty="0"/>
            </a:p>
          </p:txBody>
        </p:sp>
        <p:sp>
          <p:nvSpPr>
            <p:cNvPr id="15" name="Plus 14"/>
            <p:cNvSpPr/>
            <p:nvPr/>
          </p:nvSpPr>
          <p:spPr>
            <a:xfrm>
              <a:off x="5457260" y="4500666"/>
              <a:ext cx="740637" cy="784204"/>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2" name="Group 21"/>
          <p:cNvGrpSpPr/>
          <p:nvPr/>
        </p:nvGrpSpPr>
        <p:grpSpPr>
          <a:xfrm>
            <a:off x="8062221" y="4844917"/>
            <a:ext cx="3924664" cy="1556534"/>
            <a:chOff x="1881957" y="4743389"/>
            <a:chExt cx="3924664" cy="1556534"/>
          </a:xfrm>
        </p:grpSpPr>
        <p:sp>
          <p:nvSpPr>
            <p:cNvPr id="23" name="Plus 22"/>
            <p:cNvSpPr/>
            <p:nvPr/>
          </p:nvSpPr>
          <p:spPr>
            <a:xfrm>
              <a:off x="2743200" y="5555247"/>
              <a:ext cx="753936" cy="744676"/>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Minus 23"/>
            <p:cNvSpPr/>
            <p:nvPr/>
          </p:nvSpPr>
          <p:spPr>
            <a:xfrm>
              <a:off x="4312920" y="5555247"/>
              <a:ext cx="753936" cy="744676"/>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 name="Straight Connector 24"/>
            <p:cNvCxnSpPr/>
            <p:nvPr/>
          </p:nvCxnSpPr>
          <p:spPr>
            <a:xfrm flipH="1">
              <a:off x="3635821" y="5555247"/>
              <a:ext cx="470915" cy="7446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81957" y="4743389"/>
              <a:ext cx="3924664" cy="584775"/>
            </a:xfrm>
            <a:prstGeom prst="rect">
              <a:avLst/>
            </a:prstGeom>
            <a:noFill/>
          </p:spPr>
          <p:txBody>
            <a:bodyPr wrap="none" rtlCol="0">
              <a:spAutoFit/>
            </a:bodyPr>
            <a:lstStyle/>
            <a:p>
              <a:r>
                <a:rPr lang="en-US" sz="3200" dirty="0" smtClean="0"/>
                <a:t>Symbiosis = Parasitism</a:t>
              </a:r>
              <a:endParaRPr lang="en-US" sz="3200" dirty="0"/>
            </a:p>
          </p:txBody>
        </p:sp>
      </p:grpSp>
      <p:sp>
        <p:nvSpPr>
          <p:cNvPr id="27" name="TextBox 26"/>
          <p:cNvSpPr txBox="1"/>
          <p:nvPr/>
        </p:nvSpPr>
        <p:spPr>
          <a:xfrm>
            <a:off x="776933" y="1531157"/>
            <a:ext cx="1671933" cy="646331"/>
          </a:xfrm>
          <a:prstGeom prst="rect">
            <a:avLst/>
          </a:prstGeom>
          <a:noFill/>
        </p:spPr>
        <p:txBody>
          <a:bodyPr wrap="none" rtlCol="0">
            <a:spAutoFit/>
          </a:bodyPr>
          <a:lstStyle/>
          <a:p>
            <a:r>
              <a:rPr lang="en-US" sz="3600" dirty="0" smtClean="0">
                <a:solidFill>
                  <a:srgbClr val="0070C0"/>
                </a:solidFill>
              </a:rPr>
              <a:t>Parasite</a:t>
            </a:r>
            <a:endParaRPr lang="en-US" sz="3600" dirty="0">
              <a:solidFill>
                <a:srgbClr val="0070C0"/>
              </a:solidFill>
            </a:endParaRPr>
          </a:p>
        </p:txBody>
      </p:sp>
      <p:pic>
        <p:nvPicPr>
          <p:cNvPr id="4098" name="Picture 2" descr="File:03 02 10 c 6b Monotropa uniflora, mycoheterotrophic (erroneously called saprotrophic) plant with its fungus in the habitat (M. Piepenbring).png"/>
          <p:cNvPicPr>
            <a:picLocks noChangeAspect="1" noChangeArrowheads="1"/>
          </p:cNvPicPr>
          <p:nvPr/>
        </p:nvPicPr>
        <p:blipFill rotWithShape="1">
          <a:blip r:embed="rId4">
            <a:extLst>
              <a:ext uri="{28A0092B-C50C-407E-A947-70E740481C1C}">
                <a14:useLocalDpi xmlns:a14="http://schemas.microsoft.com/office/drawing/2010/main" val="0"/>
              </a:ext>
            </a:extLst>
          </a:blip>
          <a:srcRect t="7041" r="38851"/>
          <a:stretch/>
        </p:blipFill>
        <p:spPr bwMode="auto">
          <a:xfrm>
            <a:off x="7740052" y="109459"/>
            <a:ext cx="4142644" cy="47232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19739" y="4131147"/>
            <a:ext cx="3635995" cy="646331"/>
          </a:xfrm>
          <a:prstGeom prst="rect">
            <a:avLst/>
          </a:prstGeom>
          <a:noFill/>
        </p:spPr>
        <p:txBody>
          <a:bodyPr wrap="none" rtlCol="0">
            <a:spAutoFit/>
          </a:bodyPr>
          <a:lstStyle/>
          <a:p>
            <a:r>
              <a:rPr lang="en-US" sz="3600" dirty="0" err="1" smtClean="0">
                <a:solidFill>
                  <a:srgbClr val="0070C0"/>
                </a:solidFill>
              </a:rPr>
              <a:t>Myco</a:t>
            </a:r>
            <a:r>
              <a:rPr lang="en-US" sz="3600" dirty="0" smtClean="0">
                <a:solidFill>
                  <a:srgbClr val="0070C0"/>
                </a:solidFill>
              </a:rPr>
              <a:t>-heterotroph</a:t>
            </a:r>
            <a:endParaRPr lang="en-US" sz="3600" dirty="0">
              <a:solidFill>
                <a:srgbClr val="0070C0"/>
              </a:solidFill>
            </a:endParaRPr>
          </a:p>
        </p:txBody>
      </p:sp>
      <p:sp>
        <p:nvSpPr>
          <p:cNvPr id="4102" name="Rectangle 4101"/>
          <p:cNvSpPr/>
          <p:nvPr/>
        </p:nvSpPr>
        <p:spPr>
          <a:xfrm>
            <a:off x="10870152" y="533400"/>
            <a:ext cx="1116733" cy="2180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127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084" y="668337"/>
            <a:ext cx="5139742" cy="5654974"/>
          </a:xfrm>
        </p:spPr>
      </p:pic>
      <p:sp>
        <p:nvSpPr>
          <p:cNvPr id="5" name="Rectangle 4"/>
          <p:cNvSpPr/>
          <p:nvPr/>
        </p:nvSpPr>
        <p:spPr>
          <a:xfrm>
            <a:off x="1047751" y="5863323"/>
            <a:ext cx="3938587" cy="215444"/>
          </a:xfrm>
          <a:prstGeom prst="rect">
            <a:avLst/>
          </a:prstGeom>
        </p:spPr>
        <p:txBody>
          <a:bodyPr wrap="square">
            <a:spAutoFit/>
          </a:bodyPr>
          <a:lstStyle/>
          <a:p>
            <a:r>
              <a:rPr lang="en-US" sz="800" dirty="0"/>
              <a:t>https://en.wikipedia.org/wiki/File:Meuble_h%C3%A9raldique_aulne.svg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814" y="3871520"/>
            <a:ext cx="2564983" cy="1629165"/>
          </a:xfrm>
          <a:prstGeom prst="rect">
            <a:avLst/>
          </a:prstGeom>
        </p:spPr>
      </p:pic>
      <p:sp>
        <p:nvSpPr>
          <p:cNvPr id="7" name="Rectangle 6"/>
          <p:cNvSpPr/>
          <p:nvPr/>
        </p:nvSpPr>
        <p:spPr>
          <a:xfrm>
            <a:off x="5357814" y="5863323"/>
            <a:ext cx="6096000" cy="215444"/>
          </a:xfrm>
          <a:prstGeom prst="rect">
            <a:avLst/>
          </a:prstGeom>
        </p:spPr>
        <p:txBody>
          <a:bodyPr>
            <a:spAutoFit/>
          </a:bodyPr>
          <a:lstStyle/>
          <a:p>
            <a:r>
              <a:rPr lang="en-US" sz="800" dirty="0"/>
              <a:t>https://pixabay.com/en/mushrooms-toadstools-fungi-fungus-576065/</a:t>
            </a:r>
          </a:p>
        </p:txBody>
      </p:sp>
      <p:pic>
        <p:nvPicPr>
          <p:cNvPr id="8" name="Picture 2" descr="File:03 02 10 c 6b Monotropa uniflora, mycoheterotrophic (erroneously called saprotrophic) plant with its fungus in the habitat (M. Piepenbring).png"/>
          <p:cNvPicPr>
            <a:picLocks noChangeAspect="1" noChangeArrowheads="1"/>
          </p:cNvPicPr>
          <p:nvPr/>
        </p:nvPicPr>
        <p:blipFill rotWithShape="1">
          <a:blip r:embed="rId5">
            <a:extLst>
              <a:ext uri="{28A0092B-C50C-407E-A947-70E740481C1C}">
                <a14:useLocalDpi xmlns:a14="http://schemas.microsoft.com/office/drawing/2010/main" val="0"/>
              </a:ext>
            </a:extLst>
          </a:blip>
          <a:srcRect l="13965" t="50805" r="73582" b="25377"/>
          <a:stretch/>
        </p:blipFill>
        <p:spPr bwMode="auto">
          <a:xfrm>
            <a:off x="9110975" y="2365361"/>
            <a:ext cx="2099952" cy="30123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10975" y="5863323"/>
            <a:ext cx="2646878" cy="215444"/>
          </a:xfrm>
          <a:prstGeom prst="rect">
            <a:avLst/>
          </a:prstGeom>
        </p:spPr>
        <p:txBody>
          <a:bodyPr wrap="none">
            <a:spAutoFit/>
          </a:bodyPr>
          <a:lstStyle/>
          <a:p>
            <a:r>
              <a:rPr lang="en-US" sz="800" dirty="0"/>
              <a:t>https://www.ncbi.nlm.nih.gov/pmc/articles/PMC2778383/</a:t>
            </a:r>
          </a:p>
        </p:txBody>
      </p:sp>
      <p:sp>
        <p:nvSpPr>
          <p:cNvPr id="10" name="Right Arrow 9"/>
          <p:cNvSpPr/>
          <p:nvPr/>
        </p:nvSpPr>
        <p:spPr>
          <a:xfrm>
            <a:off x="4274521" y="48930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966616" y="48930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4169636" y="4201470"/>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3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4303712" cy="1325563"/>
          </a:xfrm>
        </p:spPr>
        <p:txBody>
          <a:bodyPr>
            <a:normAutofit fontScale="90000"/>
          </a:bodyPr>
          <a:lstStyle/>
          <a:p>
            <a:r>
              <a:rPr lang="en-US" dirty="0" smtClean="0"/>
              <a:t>Diversity of      </a:t>
            </a:r>
            <a:r>
              <a:rPr lang="en-US" dirty="0" err="1" smtClean="0"/>
              <a:t>myco</a:t>
            </a:r>
            <a:r>
              <a:rPr lang="en-US" dirty="0" smtClean="0"/>
              <a:t>-heterotrophs</a:t>
            </a:r>
            <a:endParaRPr lang="en-US" dirty="0"/>
          </a:p>
        </p:txBody>
      </p:sp>
      <p:sp>
        <p:nvSpPr>
          <p:cNvPr id="4" name="Text Placeholder 3"/>
          <p:cNvSpPr>
            <a:spLocks noGrp="1"/>
          </p:cNvSpPr>
          <p:nvPr>
            <p:ph type="body" idx="1"/>
          </p:nvPr>
        </p:nvSpPr>
        <p:spPr/>
        <p:txBody>
          <a:bodyPr/>
          <a:lstStyle/>
          <a:p>
            <a:r>
              <a:rPr lang="en-US" dirty="0"/>
              <a:t>Facultative </a:t>
            </a:r>
            <a:r>
              <a:rPr lang="en-US" dirty="0" err="1" smtClean="0"/>
              <a:t>myco-heterotrotrophs</a:t>
            </a:r>
            <a:endParaRPr lang="en-US" dirty="0"/>
          </a:p>
        </p:txBody>
      </p:sp>
      <p:sp>
        <p:nvSpPr>
          <p:cNvPr id="3" name="Content Placeholder 2"/>
          <p:cNvSpPr>
            <a:spLocks noGrp="1"/>
          </p:cNvSpPr>
          <p:nvPr>
            <p:ph sz="half" idx="2"/>
          </p:nvPr>
        </p:nvSpPr>
        <p:spPr/>
        <p:txBody>
          <a:bodyPr/>
          <a:lstStyle/>
          <a:p>
            <a:r>
              <a:rPr lang="en-US" dirty="0" smtClean="0"/>
              <a:t>Only during establishment phase</a:t>
            </a:r>
            <a:endParaRPr lang="en-US" dirty="0"/>
          </a:p>
        </p:txBody>
      </p:sp>
      <p:sp>
        <p:nvSpPr>
          <p:cNvPr id="5" name="Text Placeholder 4"/>
          <p:cNvSpPr>
            <a:spLocks noGrp="1"/>
          </p:cNvSpPr>
          <p:nvPr>
            <p:ph type="body" sz="quarter" idx="3"/>
          </p:nvPr>
        </p:nvSpPr>
        <p:spPr>
          <a:xfrm>
            <a:off x="6172200" y="151209"/>
            <a:ext cx="5183188" cy="427831"/>
          </a:xfrm>
        </p:spPr>
        <p:txBody>
          <a:bodyPr/>
          <a:lstStyle/>
          <a:p>
            <a:r>
              <a:rPr lang="en-US" dirty="0" smtClean="0"/>
              <a:t>Obligate </a:t>
            </a:r>
            <a:r>
              <a:rPr lang="en-US" dirty="0" err="1" smtClean="0"/>
              <a:t>myco</a:t>
            </a:r>
            <a:r>
              <a:rPr lang="en-US" dirty="0" smtClean="0"/>
              <a:t>-heterotrophs</a:t>
            </a:r>
            <a:endParaRPr lang="en-US" dirty="0"/>
          </a:p>
        </p:txBody>
      </p:sp>
      <p:sp>
        <p:nvSpPr>
          <p:cNvPr id="6" name="Content Placeholder 5"/>
          <p:cNvSpPr>
            <a:spLocks noGrp="1"/>
          </p:cNvSpPr>
          <p:nvPr>
            <p:ph sz="quarter" idx="4"/>
          </p:nvPr>
        </p:nvSpPr>
        <p:spPr>
          <a:xfrm>
            <a:off x="6172200" y="662781"/>
            <a:ext cx="5183188" cy="3684588"/>
          </a:xfrm>
        </p:spPr>
        <p:txBody>
          <a:bodyPr/>
          <a:lstStyle/>
          <a:p>
            <a:r>
              <a:rPr lang="en-US" dirty="0" smtClean="0"/>
              <a:t>Dependent throughout lifetime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25" y="3141663"/>
            <a:ext cx="4572000" cy="3048000"/>
          </a:xfrm>
          <a:prstGeom prst="rect">
            <a:avLst/>
          </a:prstGeom>
        </p:spPr>
      </p:pic>
      <p:sp>
        <p:nvSpPr>
          <p:cNvPr id="8" name="Rectangle 7"/>
          <p:cNvSpPr/>
          <p:nvPr/>
        </p:nvSpPr>
        <p:spPr>
          <a:xfrm>
            <a:off x="1114425" y="6189663"/>
            <a:ext cx="4572000" cy="215444"/>
          </a:xfrm>
          <a:prstGeom prst="rect">
            <a:avLst/>
          </a:prstGeom>
        </p:spPr>
        <p:txBody>
          <a:bodyPr wrap="square">
            <a:spAutoFit/>
          </a:bodyPr>
          <a:lstStyle/>
          <a:p>
            <a:r>
              <a:rPr lang="en-US" sz="800" dirty="0"/>
              <a:t>https://www.kings.co.nz/userfiles/Editorial/orchids/orchid-seed-germinating.jpg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150" y="1246188"/>
            <a:ext cx="3755532" cy="5363369"/>
          </a:xfrm>
          <a:prstGeom prst="rect">
            <a:avLst/>
          </a:prstGeom>
        </p:spPr>
      </p:pic>
      <p:sp>
        <p:nvSpPr>
          <p:cNvPr id="12" name="Rectangle 11"/>
          <p:cNvSpPr/>
          <p:nvPr/>
        </p:nvSpPr>
        <p:spPr>
          <a:xfrm>
            <a:off x="7163401" y="6609557"/>
            <a:ext cx="3435843" cy="400110"/>
          </a:xfrm>
          <a:prstGeom prst="rect">
            <a:avLst/>
          </a:prstGeom>
        </p:spPr>
        <p:txBody>
          <a:bodyPr wrap="square">
            <a:spAutoFit/>
          </a:bodyPr>
          <a:lstStyle/>
          <a:p>
            <a:pPr lvl="0" eaLnBrk="0" fontAlgn="base" hangingPunct="0">
              <a:spcBef>
                <a:spcPct val="0"/>
              </a:spcBef>
              <a:spcAft>
                <a:spcPct val="0"/>
              </a:spcAft>
              <a:buFontTx/>
              <a:buChar char="•"/>
            </a:pPr>
            <a:r>
              <a:rPr lang="en-US" altLang="en-US" sz="1000" dirty="0" err="1">
                <a:latin typeface="Arial" panose="020B0604020202020204" pitchFamily="34" charset="0"/>
              </a:rPr>
              <a:t>Mycoheterotrophy</a:t>
            </a:r>
            <a:r>
              <a:rPr lang="en-US" altLang="en-US" sz="1000" dirty="0">
                <a:latin typeface="Arial" panose="020B0604020202020204" pitchFamily="34" charset="0"/>
              </a:rPr>
              <a:t>: The Biology of Plants Living on Fungi</a:t>
            </a:r>
          </a:p>
          <a:p>
            <a:pPr lvl="0" eaLnBrk="0" fontAlgn="base" hangingPunct="0">
              <a:spcBef>
                <a:spcPct val="0"/>
              </a:spcBef>
              <a:spcAft>
                <a:spcPct val="0"/>
              </a:spcAft>
              <a:buFontTx/>
              <a:buChar char="•"/>
            </a:pPr>
            <a:endParaRPr lang="en-US" altLang="en-US" sz="1000" dirty="0">
              <a:latin typeface="Arial" panose="020B0604020202020204" pitchFamily="34" charset="0"/>
            </a:endParaRPr>
          </a:p>
        </p:txBody>
      </p:sp>
    </p:spTree>
    <p:extLst>
      <p:ext uri="{BB962C8B-B14F-4D97-AF65-F5344CB8AC3E}">
        <p14:creationId xmlns:p14="http://schemas.microsoft.com/office/powerpoint/2010/main" val="1763066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79" y="174566"/>
            <a:ext cx="8179724" cy="656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8528857" y="232121"/>
            <a:ext cx="3007821" cy="1325563"/>
          </a:xfrm>
        </p:spPr>
        <p:txBody>
          <a:bodyPr/>
          <a:lstStyle/>
          <a:p>
            <a:r>
              <a:rPr lang="en-US" dirty="0" smtClean="0"/>
              <a:t>Diversity</a:t>
            </a:r>
            <a:endParaRPr lang="en-US" dirty="0"/>
          </a:p>
        </p:txBody>
      </p:sp>
      <p:sp>
        <p:nvSpPr>
          <p:cNvPr id="7" name="Content Placeholder 6"/>
          <p:cNvSpPr>
            <a:spLocks noGrp="1"/>
          </p:cNvSpPr>
          <p:nvPr>
            <p:ph idx="1"/>
          </p:nvPr>
        </p:nvSpPr>
        <p:spPr>
          <a:xfrm>
            <a:off x="8528858" y="1596044"/>
            <a:ext cx="3640975" cy="4614170"/>
          </a:xfrm>
        </p:spPr>
        <p:txBody>
          <a:bodyPr>
            <a:normAutofit/>
          </a:bodyPr>
          <a:lstStyle/>
          <a:p>
            <a:r>
              <a:rPr lang="en-US" dirty="0"/>
              <a:t>Initial MHT</a:t>
            </a:r>
          </a:p>
          <a:p>
            <a:pPr lvl="1"/>
            <a:r>
              <a:rPr lang="en-US" dirty="0"/>
              <a:t>20,000 </a:t>
            </a:r>
            <a:r>
              <a:rPr lang="en-US" dirty="0" smtClean="0"/>
              <a:t>spp.</a:t>
            </a:r>
          </a:p>
          <a:p>
            <a:pPr lvl="1"/>
            <a:r>
              <a:rPr lang="en-US" dirty="0" smtClean="0"/>
              <a:t>Orchids, ferns, lycophytes</a:t>
            </a:r>
          </a:p>
          <a:p>
            <a:r>
              <a:rPr lang="en-US" dirty="0" smtClean="0"/>
              <a:t>Full MHT</a:t>
            </a:r>
          </a:p>
          <a:p>
            <a:pPr lvl="1"/>
            <a:r>
              <a:rPr lang="en-US" dirty="0" smtClean="0"/>
              <a:t>500 spp.</a:t>
            </a:r>
          </a:p>
          <a:p>
            <a:pPr lvl="1"/>
            <a:r>
              <a:rPr lang="en-US" dirty="0" smtClean="0"/>
              <a:t>some </a:t>
            </a:r>
            <a:r>
              <a:rPr lang="en-US" dirty="0" err="1"/>
              <a:t>Orchidaceae</a:t>
            </a:r>
            <a:r>
              <a:rPr lang="en-US" dirty="0"/>
              <a:t> and </a:t>
            </a:r>
            <a:r>
              <a:rPr lang="en-US" dirty="0" err="1" smtClean="0"/>
              <a:t>Gentianaceae</a:t>
            </a:r>
            <a:r>
              <a:rPr lang="en-US" dirty="0" smtClean="0"/>
              <a:t>,</a:t>
            </a:r>
          </a:p>
          <a:p>
            <a:pPr lvl="1"/>
            <a:r>
              <a:rPr lang="en-US" dirty="0" smtClean="0"/>
              <a:t>all </a:t>
            </a:r>
            <a:r>
              <a:rPr lang="en-US" dirty="0" err="1"/>
              <a:t>Monotropoideae</a:t>
            </a:r>
            <a:r>
              <a:rPr lang="en-US" dirty="0"/>
              <a:t> and </a:t>
            </a:r>
            <a:r>
              <a:rPr lang="en-US" dirty="0" err="1"/>
              <a:t>Triuridaceae</a:t>
            </a:r>
            <a:r>
              <a:rPr lang="en-US" dirty="0" smtClean="0"/>
              <a:t> </a:t>
            </a:r>
          </a:p>
          <a:p>
            <a:pPr marL="0" indent="0">
              <a:buNone/>
            </a:pPr>
            <a:endParaRPr lang="en-US" dirty="0"/>
          </a:p>
        </p:txBody>
      </p:sp>
    </p:spTree>
    <p:extLst>
      <p:ext uri="{BB962C8B-B14F-4D97-AF65-F5344CB8AC3E}">
        <p14:creationId xmlns:p14="http://schemas.microsoft.com/office/powerpoint/2010/main" val="760018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Parasitaxus</a:t>
            </a:r>
            <a:r>
              <a:rPr lang="en-US" i="1" dirty="0"/>
              <a:t> </a:t>
            </a:r>
            <a:r>
              <a:rPr lang="en-US" i="1" dirty="0" err="1"/>
              <a:t>usta</a:t>
            </a:r>
            <a:endParaRPr lang="en-US" i="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2706" y="496886"/>
            <a:ext cx="4281023" cy="5928155"/>
          </a:xfrm>
        </p:spPr>
      </p:pic>
      <p:sp>
        <p:nvSpPr>
          <p:cNvPr id="5" name="Rectangle 4"/>
          <p:cNvSpPr/>
          <p:nvPr/>
        </p:nvSpPr>
        <p:spPr>
          <a:xfrm>
            <a:off x="6691312" y="6357849"/>
            <a:ext cx="4080412" cy="369332"/>
          </a:xfrm>
          <a:prstGeom prst="rect">
            <a:avLst/>
          </a:prstGeom>
        </p:spPr>
        <p:txBody>
          <a:bodyPr wrap="none">
            <a:spAutoFit/>
          </a:bodyPr>
          <a:lstStyle/>
          <a:p>
            <a:r>
              <a:rPr lang="en-US" dirty="0"/>
              <a:t>http://stanhopea-passion.over-blog.com/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1879711"/>
            <a:ext cx="5140384" cy="3855288"/>
          </a:xfrm>
          <a:prstGeom prst="rect">
            <a:avLst/>
          </a:prstGeom>
        </p:spPr>
      </p:pic>
      <p:sp>
        <p:nvSpPr>
          <p:cNvPr id="7" name="Rectangle 6"/>
          <p:cNvSpPr/>
          <p:nvPr/>
        </p:nvSpPr>
        <p:spPr>
          <a:xfrm>
            <a:off x="952500" y="5809488"/>
            <a:ext cx="6096000" cy="246221"/>
          </a:xfrm>
          <a:prstGeom prst="rect">
            <a:avLst/>
          </a:prstGeom>
        </p:spPr>
        <p:txBody>
          <a:bodyPr>
            <a:spAutoFit/>
          </a:bodyPr>
          <a:lstStyle/>
          <a:p>
            <a:r>
              <a:rPr lang="en-US" sz="1000" dirty="0"/>
              <a:t>https://www.flickr.com/photos/tim-waters/349306324/in/photolist-wShAQ-4esgmy/</a:t>
            </a:r>
          </a:p>
        </p:txBody>
      </p:sp>
    </p:spTree>
    <p:extLst>
      <p:ext uri="{BB962C8B-B14F-4D97-AF65-F5344CB8AC3E}">
        <p14:creationId xmlns:p14="http://schemas.microsoft.com/office/powerpoint/2010/main" val="705105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98" y="419782"/>
            <a:ext cx="9023141" cy="6018435"/>
          </a:xfrm>
        </p:spPr>
      </p:pic>
      <p:sp>
        <p:nvSpPr>
          <p:cNvPr id="5" name="Rectangle 4"/>
          <p:cNvSpPr/>
          <p:nvPr/>
        </p:nvSpPr>
        <p:spPr>
          <a:xfrm>
            <a:off x="7948612" y="634094"/>
            <a:ext cx="3281363" cy="830997"/>
          </a:xfrm>
          <a:prstGeom prst="rect">
            <a:avLst/>
          </a:prstGeom>
          <a:solidFill>
            <a:schemeClr val="bg1"/>
          </a:solidFill>
        </p:spPr>
        <p:txBody>
          <a:bodyPr wrap="square">
            <a:spAutoFit/>
          </a:bodyPr>
          <a:lstStyle/>
          <a:p>
            <a:r>
              <a:rPr lang="en-US" sz="2400" b="1" i="1" dirty="0" err="1"/>
              <a:t>Hypopitys</a:t>
            </a:r>
            <a:r>
              <a:rPr lang="en-US" sz="2400" b="1" dirty="0"/>
              <a:t> </a:t>
            </a:r>
            <a:r>
              <a:rPr lang="en-US" sz="2400" b="1" i="1" dirty="0" err="1"/>
              <a:t>monotropa</a:t>
            </a:r>
            <a:r>
              <a:rPr lang="en-US" sz="2400" b="1" dirty="0"/>
              <a:t> </a:t>
            </a:r>
            <a:endParaRPr lang="en-US" sz="2400" b="1" dirty="0" smtClean="0"/>
          </a:p>
          <a:p>
            <a:r>
              <a:rPr lang="en-US" sz="2400" dirty="0" smtClean="0"/>
              <a:t>yellow </a:t>
            </a:r>
            <a:r>
              <a:rPr lang="en-US" sz="2400" dirty="0"/>
              <a:t>pine-sap</a:t>
            </a:r>
          </a:p>
        </p:txBody>
      </p:sp>
      <p:sp>
        <p:nvSpPr>
          <p:cNvPr id="6" name="Rectangle 5"/>
          <p:cNvSpPr/>
          <p:nvPr/>
        </p:nvSpPr>
        <p:spPr>
          <a:xfrm>
            <a:off x="9486900" y="1944172"/>
            <a:ext cx="2571750" cy="2246769"/>
          </a:xfrm>
          <a:prstGeom prst="rect">
            <a:avLst/>
          </a:prstGeom>
        </p:spPr>
        <p:txBody>
          <a:bodyPr wrap="square">
            <a:spAutoFit/>
          </a:bodyPr>
          <a:lstStyle/>
          <a:p>
            <a:r>
              <a:rPr lang="en-US" sz="2800" dirty="0" smtClean="0"/>
              <a:t>1821 </a:t>
            </a:r>
          </a:p>
          <a:p>
            <a:r>
              <a:rPr lang="en-US" sz="2800" dirty="0" smtClean="0"/>
              <a:t>Is </a:t>
            </a:r>
            <a:r>
              <a:rPr lang="en-US" sz="2800" i="1" dirty="0" smtClean="0"/>
              <a:t>M</a:t>
            </a:r>
            <a:r>
              <a:rPr lang="en-US" sz="2800" i="1" dirty="0"/>
              <a:t>. </a:t>
            </a:r>
            <a:r>
              <a:rPr lang="en-US" sz="2800" i="1" dirty="0" err="1"/>
              <a:t>hypopithys</a:t>
            </a:r>
            <a:r>
              <a:rPr lang="en-US" sz="2800" i="1" dirty="0"/>
              <a:t> </a:t>
            </a:r>
            <a:r>
              <a:rPr lang="en-US" sz="2800" dirty="0"/>
              <a:t>‘parasitic on the roots of other plants?’</a:t>
            </a:r>
          </a:p>
        </p:txBody>
      </p:sp>
      <p:sp>
        <p:nvSpPr>
          <p:cNvPr id="7" name="Rectangle 6"/>
          <p:cNvSpPr/>
          <p:nvPr/>
        </p:nvSpPr>
        <p:spPr>
          <a:xfrm>
            <a:off x="304798" y="6438217"/>
            <a:ext cx="4074320" cy="246221"/>
          </a:xfrm>
          <a:prstGeom prst="rect">
            <a:avLst/>
          </a:prstGeom>
        </p:spPr>
        <p:txBody>
          <a:bodyPr wrap="square">
            <a:spAutoFit/>
          </a:bodyPr>
          <a:lstStyle/>
          <a:p>
            <a:r>
              <a:rPr lang="en-US" sz="1000" dirty="0"/>
              <a:t>https://gobotany.newenglandwild.org/species/hypopitys/monotropa/</a:t>
            </a:r>
          </a:p>
        </p:txBody>
      </p:sp>
    </p:spTree>
    <p:extLst>
      <p:ext uri="{BB962C8B-B14F-4D97-AF65-F5344CB8AC3E}">
        <p14:creationId xmlns:p14="http://schemas.microsoft.com/office/powerpoint/2010/main" val="2009183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251" y="196851"/>
            <a:ext cx="5900161" cy="6361112"/>
          </a:xfrm>
        </p:spPr>
      </p:pic>
      <p:sp>
        <p:nvSpPr>
          <p:cNvPr id="5" name="Rectangle 4"/>
          <p:cNvSpPr/>
          <p:nvPr/>
        </p:nvSpPr>
        <p:spPr>
          <a:xfrm>
            <a:off x="6484502" y="432932"/>
            <a:ext cx="5495925" cy="5632311"/>
          </a:xfrm>
          <a:prstGeom prst="rect">
            <a:avLst/>
          </a:prstGeom>
        </p:spPr>
        <p:txBody>
          <a:bodyPr wrap="square">
            <a:spAutoFit/>
          </a:bodyPr>
          <a:lstStyle/>
          <a:p>
            <a:r>
              <a:rPr lang="en-US" sz="2400" b="1" i="1" dirty="0" err="1" smtClean="0"/>
              <a:t>Monotropa</a:t>
            </a:r>
            <a:r>
              <a:rPr lang="en-US" sz="2400" b="1" i="1" dirty="0" smtClean="0"/>
              <a:t> </a:t>
            </a:r>
            <a:r>
              <a:rPr lang="en-US" sz="2400" b="1" i="1" dirty="0" err="1" smtClean="0"/>
              <a:t>uniflora</a:t>
            </a:r>
            <a:r>
              <a:rPr lang="en-US" sz="2400" b="1" i="1" dirty="0" smtClean="0"/>
              <a:t> </a:t>
            </a:r>
          </a:p>
          <a:p>
            <a:r>
              <a:rPr lang="en-US" sz="2400" dirty="0" smtClean="0"/>
              <a:t>(Ghost plant, Indian pipe)</a:t>
            </a:r>
            <a:endParaRPr lang="en-US" sz="2400" i="1" dirty="0" smtClean="0"/>
          </a:p>
          <a:p>
            <a:endParaRPr lang="en-US" sz="2400" dirty="0" smtClean="0"/>
          </a:p>
          <a:p>
            <a:r>
              <a:rPr lang="en-US" sz="2400" dirty="0" smtClean="0"/>
              <a:t>A. </a:t>
            </a:r>
            <a:r>
              <a:rPr lang="en-US" sz="2400" dirty="0"/>
              <a:t>Mature plants in the </a:t>
            </a:r>
            <a:r>
              <a:rPr lang="en-US" sz="2400" dirty="0" smtClean="0"/>
              <a:t>field </a:t>
            </a:r>
          </a:p>
          <a:p>
            <a:endParaRPr lang="en-US" sz="2400" dirty="0" smtClean="0"/>
          </a:p>
          <a:p>
            <a:r>
              <a:rPr lang="en-US" sz="2400" dirty="0" smtClean="0"/>
              <a:t>B. </a:t>
            </a:r>
            <a:r>
              <a:rPr lang="en-US" sz="2400" dirty="0"/>
              <a:t>Root system showing the typical cluster of mycorrhizas. </a:t>
            </a:r>
            <a:endParaRPr lang="en-US" sz="2400" dirty="0" smtClean="0"/>
          </a:p>
          <a:p>
            <a:endParaRPr lang="en-US" sz="2400" dirty="0" smtClean="0"/>
          </a:p>
          <a:p>
            <a:r>
              <a:rPr lang="en-US" sz="2400" dirty="0" smtClean="0"/>
              <a:t>C. </a:t>
            </a:r>
            <a:r>
              <a:rPr lang="en-US" sz="2400" dirty="0"/>
              <a:t>Individual </a:t>
            </a:r>
            <a:r>
              <a:rPr lang="en-US" sz="2400" dirty="0" err="1"/>
              <a:t>mycorrhizal</a:t>
            </a:r>
            <a:r>
              <a:rPr lang="en-US" sz="2400" dirty="0"/>
              <a:t> root tip. </a:t>
            </a:r>
            <a:endParaRPr lang="en-US" sz="2400" dirty="0" smtClean="0"/>
          </a:p>
          <a:p>
            <a:endParaRPr lang="en-US" sz="2400" dirty="0" smtClean="0"/>
          </a:p>
          <a:p>
            <a:r>
              <a:rPr lang="en-US" sz="2400" dirty="0" smtClean="0"/>
              <a:t>D. </a:t>
            </a:r>
            <a:r>
              <a:rPr lang="en-US" sz="2400" dirty="0"/>
              <a:t>Transversal section of a mycorrhiza showing a </a:t>
            </a:r>
            <a:r>
              <a:rPr lang="en-US" sz="2400" dirty="0" err="1"/>
              <a:t>pseudoparenchymatous</a:t>
            </a:r>
            <a:r>
              <a:rPr lang="en-US" sz="2400" dirty="0"/>
              <a:t> mantle, brown tannin layer, Hartig net surrounding epidermal cells, and the hyphal peg (arrow head) penetrating an epidermal cell. </a:t>
            </a:r>
          </a:p>
        </p:txBody>
      </p:sp>
      <p:sp>
        <p:nvSpPr>
          <p:cNvPr id="6" name="Rectangle 5"/>
          <p:cNvSpPr/>
          <p:nvPr/>
        </p:nvSpPr>
        <p:spPr>
          <a:xfrm>
            <a:off x="6427350" y="6279555"/>
            <a:ext cx="5074088" cy="410051"/>
          </a:xfrm>
          <a:prstGeom prst="rect">
            <a:avLst/>
          </a:prstGeom>
        </p:spPr>
        <p:txBody>
          <a:bodyPr wrap="square">
            <a:spAutoFit/>
          </a:bodyPr>
          <a:lstStyle/>
          <a:p>
            <a:r>
              <a:rPr lang="en-US" sz="1000" dirty="0" err="1"/>
              <a:t>Russulaceae</a:t>
            </a:r>
            <a:r>
              <a:rPr lang="en-US" sz="1000" dirty="0"/>
              <a:t> Associated with </a:t>
            </a:r>
            <a:r>
              <a:rPr lang="en-US" sz="1000" dirty="0" err="1"/>
              <a:t>Mycoheterotroph</a:t>
            </a:r>
            <a:r>
              <a:rPr lang="en-US" sz="1000" dirty="0"/>
              <a:t> </a:t>
            </a:r>
            <a:r>
              <a:rPr lang="en-US" sz="1000" dirty="0" err="1"/>
              <a:t>Monotropa</a:t>
            </a:r>
            <a:r>
              <a:rPr lang="en-US" sz="1000" dirty="0"/>
              <a:t> </a:t>
            </a:r>
            <a:r>
              <a:rPr lang="en-US" sz="1000" dirty="0" err="1"/>
              <a:t>uniflora</a:t>
            </a:r>
            <a:r>
              <a:rPr lang="en-US" sz="1000" dirty="0"/>
              <a:t> (</a:t>
            </a:r>
            <a:r>
              <a:rPr lang="en-US" sz="1000" dirty="0" err="1"/>
              <a:t>Ericaceae</a:t>
            </a:r>
            <a:r>
              <a:rPr lang="en-US" sz="1000" dirty="0"/>
              <a:t>) in Tlaxcala, Mexico: A Phylogenetic </a:t>
            </a:r>
            <a:r>
              <a:rPr lang="en-US" sz="1000" dirty="0" smtClean="0"/>
              <a:t>Approach December 2015. </a:t>
            </a:r>
            <a:r>
              <a:rPr lang="en-US" sz="1000" dirty="0" err="1" smtClean="0"/>
              <a:t>Cryptogamie</a:t>
            </a:r>
            <a:r>
              <a:rPr lang="en-US" sz="1000" dirty="0" smtClean="0"/>
              <a:t> </a:t>
            </a:r>
            <a:r>
              <a:rPr lang="en-US" sz="1000" dirty="0" err="1"/>
              <a:t>Mycologie</a:t>
            </a:r>
            <a:r>
              <a:rPr lang="en-US" sz="1000" dirty="0"/>
              <a:t> 36(4):479-512</a:t>
            </a:r>
          </a:p>
        </p:txBody>
      </p:sp>
    </p:spTree>
    <p:extLst>
      <p:ext uri="{BB962C8B-B14F-4D97-AF65-F5344CB8AC3E}">
        <p14:creationId xmlns:p14="http://schemas.microsoft.com/office/powerpoint/2010/main" val="285662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448" y="0"/>
            <a:ext cx="5457825" cy="6696926"/>
          </a:xfrm>
          <a:prstGeom prst="rect">
            <a:avLst/>
          </a:prstGeom>
        </p:spPr>
      </p:pic>
      <p:sp>
        <p:nvSpPr>
          <p:cNvPr id="7" name="Content Placeholder 6"/>
          <p:cNvSpPr>
            <a:spLocks noGrp="1"/>
          </p:cNvSpPr>
          <p:nvPr>
            <p:ph idx="1"/>
          </p:nvPr>
        </p:nvSpPr>
        <p:spPr>
          <a:xfrm>
            <a:off x="5629273" y="526682"/>
            <a:ext cx="6386515" cy="5643561"/>
          </a:xfrm>
        </p:spPr>
        <p:txBody>
          <a:bodyPr>
            <a:normAutofit/>
          </a:bodyPr>
          <a:lstStyle/>
          <a:p>
            <a:r>
              <a:rPr lang="en-US" dirty="0" smtClean="0"/>
              <a:t>Successful </a:t>
            </a:r>
            <a:r>
              <a:rPr lang="en-US" dirty="0"/>
              <a:t>exploiters of the ectomycorrhizal </a:t>
            </a:r>
            <a:r>
              <a:rPr lang="en-US" dirty="0" smtClean="0"/>
              <a:t>symbiosis ultimately </a:t>
            </a:r>
            <a:r>
              <a:rPr lang="en-US" dirty="0"/>
              <a:t>evolved from mutualists via defection.</a:t>
            </a:r>
          </a:p>
          <a:p>
            <a:endParaRPr lang="en-US" dirty="0" smtClean="0"/>
          </a:p>
          <a:p>
            <a:r>
              <a:rPr lang="en-US" dirty="0" smtClean="0"/>
              <a:t>Exceptionally </a:t>
            </a:r>
            <a:r>
              <a:rPr lang="en-US" dirty="0"/>
              <a:t>high specificity of </a:t>
            </a:r>
            <a:r>
              <a:rPr lang="en-US" dirty="0" smtClean="0"/>
              <a:t>       </a:t>
            </a:r>
            <a:r>
              <a:rPr lang="en-US" dirty="0" err="1" smtClean="0"/>
              <a:t>myco</a:t>
            </a:r>
            <a:r>
              <a:rPr lang="en-US" dirty="0" smtClean="0"/>
              <a:t>-heterotrophic </a:t>
            </a:r>
            <a:r>
              <a:rPr lang="en-US" dirty="0"/>
              <a:t>plants towards narrow clades of </a:t>
            </a:r>
            <a:r>
              <a:rPr lang="en-US" dirty="0" err="1"/>
              <a:t>ecto</a:t>
            </a:r>
            <a:r>
              <a:rPr lang="en-US" dirty="0"/>
              <a:t>- and </a:t>
            </a:r>
            <a:r>
              <a:rPr lang="en-US" dirty="0" err="1"/>
              <a:t>arbuscular</a:t>
            </a:r>
            <a:r>
              <a:rPr lang="en-US" dirty="0"/>
              <a:t> </a:t>
            </a:r>
            <a:r>
              <a:rPr lang="en-US" dirty="0" err="1"/>
              <a:t>mycorrhizal</a:t>
            </a:r>
            <a:r>
              <a:rPr lang="en-US" dirty="0"/>
              <a:t> fungi relative to autotrophic plants</a:t>
            </a:r>
            <a:r>
              <a:rPr lang="en-US" dirty="0" smtClean="0"/>
              <a:t>.</a:t>
            </a:r>
          </a:p>
          <a:p>
            <a:endParaRPr lang="en-US" dirty="0" smtClean="0"/>
          </a:p>
          <a:p>
            <a:r>
              <a:rPr lang="en-US" dirty="0" smtClean="0"/>
              <a:t>Are </a:t>
            </a:r>
            <a:r>
              <a:rPr lang="en-US" dirty="0" err="1"/>
              <a:t>nonphotosynthetic</a:t>
            </a:r>
            <a:r>
              <a:rPr lang="en-US" dirty="0"/>
              <a:t> </a:t>
            </a:r>
            <a:r>
              <a:rPr lang="en-US" dirty="0" err="1"/>
              <a:t>mycorrhizal</a:t>
            </a:r>
            <a:r>
              <a:rPr lang="en-US" dirty="0"/>
              <a:t> plants parasitic? </a:t>
            </a:r>
            <a:endParaRPr lang="en-US" dirty="0" smtClean="0"/>
          </a:p>
          <a:p>
            <a:pPr lvl="1"/>
            <a:r>
              <a:rPr lang="en-US" dirty="0" smtClean="0"/>
              <a:t>If </a:t>
            </a:r>
            <a:r>
              <a:rPr lang="en-US" dirty="0"/>
              <a:t>they supply nutrients, then no. </a:t>
            </a:r>
          </a:p>
          <a:p>
            <a:endParaRPr lang="en-US" dirty="0"/>
          </a:p>
          <a:p>
            <a:endParaRPr lang="en-US" dirty="0"/>
          </a:p>
        </p:txBody>
      </p:sp>
    </p:spTree>
    <p:extLst>
      <p:ext uri="{BB962C8B-B14F-4D97-AF65-F5344CB8AC3E}">
        <p14:creationId xmlns:p14="http://schemas.microsoft.com/office/powerpoint/2010/main" val="2344178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6819" y="207962"/>
            <a:ext cx="4393447" cy="6280706"/>
          </a:xfrm>
          <a:prstGeom prst="rect">
            <a:avLst/>
          </a:prstGeom>
        </p:spPr>
      </p:pic>
      <p:sp>
        <p:nvSpPr>
          <p:cNvPr id="5" name="Rectangle 4"/>
          <p:cNvSpPr/>
          <p:nvPr/>
        </p:nvSpPr>
        <p:spPr>
          <a:xfrm>
            <a:off x="369298" y="6488668"/>
            <a:ext cx="4788490" cy="369332"/>
          </a:xfrm>
          <a:prstGeom prst="rect">
            <a:avLst/>
          </a:prstGeom>
        </p:spPr>
        <p:txBody>
          <a:bodyPr wrap="none">
            <a:spAutoFit/>
          </a:bodyPr>
          <a:lstStyle/>
          <a:p>
            <a:r>
              <a:rPr lang="en-US" dirty="0">
                <a:latin typeface="Times-Roman"/>
              </a:rPr>
              <a:t>Fully </a:t>
            </a:r>
            <a:r>
              <a:rPr lang="en-US" dirty="0" err="1">
                <a:latin typeface="Times-Roman"/>
              </a:rPr>
              <a:t>mycoheterotrophic</a:t>
            </a:r>
            <a:r>
              <a:rPr lang="en-US" dirty="0">
                <a:latin typeface="Times-Roman"/>
              </a:rPr>
              <a:t> species in monocots</a:t>
            </a:r>
            <a:endParaRPr lang="en-US" dirty="0"/>
          </a:p>
        </p:txBody>
      </p:sp>
      <p:pic>
        <p:nvPicPr>
          <p:cNvPr id="6" name="Picture 5"/>
          <p:cNvPicPr>
            <a:picLocks noChangeAspect="1"/>
          </p:cNvPicPr>
          <p:nvPr/>
        </p:nvPicPr>
        <p:blipFill>
          <a:blip r:embed="rId4"/>
          <a:stretch>
            <a:fillRect/>
          </a:stretch>
        </p:blipFill>
        <p:spPr>
          <a:xfrm>
            <a:off x="7303415" y="207962"/>
            <a:ext cx="4383759" cy="6266855"/>
          </a:xfrm>
          <a:prstGeom prst="rect">
            <a:avLst/>
          </a:prstGeom>
        </p:spPr>
      </p:pic>
      <p:sp>
        <p:nvSpPr>
          <p:cNvPr id="7" name="Rectangle 6"/>
          <p:cNvSpPr/>
          <p:nvPr/>
        </p:nvSpPr>
        <p:spPr>
          <a:xfrm>
            <a:off x="7101049" y="6488668"/>
            <a:ext cx="4647426" cy="369332"/>
          </a:xfrm>
          <a:prstGeom prst="rect">
            <a:avLst/>
          </a:prstGeom>
        </p:spPr>
        <p:txBody>
          <a:bodyPr wrap="none">
            <a:spAutoFit/>
          </a:bodyPr>
          <a:lstStyle/>
          <a:p>
            <a:r>
              <a:rPr lang="en-US" dirty="0">
                <a:latin typeface="Times-Roman"/>
              </a:rPr>
              <a:t>Fully </a:t>
            </a:r>
            <a:r>
              <a:rPr lang="en-US" dirty="0" err="1">
                <a:latin typeface="Times-Roman"/>
              </a:rPr>
              <a:t>mycoheterotrophic</a:t>
            </a:r>
            <a:r>
              <a:rPr lang="en-US" dirty="0">
                <a:latin typeface="Times-Roman"/>
              </a:rPr>
              <a:t> species in </a:t>
            </a:r>
            <a:r>
              <a:rPr lang="en-US" dirty="0" smtClean="0">
                <a:latin typeface="Times-Roman"/>
              </a:rPr>
              <a:t>eudicots</a:t>
            </a:r>
            <a:endParaRPr lang="en-US" dirty="0"/>
          </a:p>
        </p:txBody>
      </p:sp>
    </p:spTree>
    <p:extLst>
      <p:ext uri="{BB962C8B-B14F-4D97-AF65-F5344CB8AC3E}">
        <p14:creationId xmlns:p14="http://schemas.microsoft.com/office/powerpoint/2010/main" val="2857329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Myco</a:t>
            </a:r>
            <a:r>
              <a:rPr lang="en-US" dirty="0" smtClean="0"/>
              <a:t>-heterotrophs in Maryland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143125"/>
            <a:ext cx="3865035" cy="2898776"/>
          </a:xfrm>
        </p:spPr>
      </p:pic>
      <p:sp>
        <p:nvSpPr>
          <p:cNvPr id="5" name="Rectangle 4"/>
          <p:cNvSpPr/>
          <p:nvPr/>
        </p:nvSpPr>
        <p:spPr>
          <a:xfrm>
            <a:off x="838200" y="5041901"/>
            <a:ext cx="3865035" cy="400110"/>
          </a:xfrm>
          <a:prstGeom prst="rect">
            <a:avLst/>
          </a:prstGeom>
        </p:spPr>
        <p:txBody>
          <a:bodyPr wrap="square">
            <a:spAutoFit/>
          </a:bodyPr>
          <a:lstStyle/>
          <a:p>
            <a:r>
              <a:rPr lang="en-US" sz="1000" dirty="0"/>
              <a:t>Spotted Coralroot flowers in Iron Co., Wisconsin (8/1/2008). Photo by </a:t>
            </a:r>
            <a:r>
              <a:rPr lang="en-US" sz="1000" dirty="0">
                <a:hlinkClick r:id="rId4"/>
              </a:rPr>
              <a:t>Corey </a:t>
            </a:r>
            <a:r>
              <a:rPr lang="en-US" sz="1000" dirty="0" err="1">
                <a:hlinkClick r:id="rId4"/>
              </a:rPr>
              <a:t>Raimond</a:t>
            </a:r>
            <a:r>
              <a:rPr lang="en-US" sz="1000" dirty="0"/>
              <a:t>. (</a:t>
            </a:r>
            <a:r>
              <a:rPr lang="en-US" sz="1000" dirty="0">
                <a:hlinkClick r:id="rId5"/>
              </a:rPr>
              <a:t>MBP list</a:t>
            </a:r>
            <a:r>
              <a:rPr lang="en-US" sz="1000" dirty="0"/>
              <a:t>)</a:t>
            </a:r>
          </a:p>
        </p:txBody>
      </p:sp>
      <p:sp>
        <p:nvSpPr>
          <p:cNvPr id="6" name="Rectangle 5"/>
          <p:cNvSpPr/>
          <p:nvPr/>
        </p:nvSpPr>
        <p:spPr>
          <a:xfrm>
            <a:off x="1046570" y="1690688"/>
            <a:ext cx="4008726" cy="369332"/>
          </a:xfrm>
          <a:prstGeom prst="rect">
            <a:avLst/>
          </a:prstGeom>
        </p:spPr>
        <p:txBody>
          <a:bodyPr wrap="none">
            <a:spAutoFit/>
          </a:bodyPr>
          <a:lstStyle/>
          <a:p>
            <a:r>
              <a:rPr lang="en-US" dirty="0"/>
              <a:t>Spotted Coralroot </a:t>
            </a:r>
            <a:r>
              <a:rPr lang="en-US" i="1" dirty="0" err="1"/>
              <a:t>Corallorhiza</a:t>
            </a:r>
            <a:r>
              <a:rPr lang="en-US" dirty="0"/>
              <a:t> </a:t>
            </a:r>
            <a:r>
              <a:rPr lang="en-US" i="1" dirty="0" err="1"/>
              <a:t>maculata</a:t>
            </a:r>
            <a:r>
              <a:rPr lang="en-US" dirty="0"/>
              <a:t> </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410" y="3354388"/>
            <a:ext cx="2746248" cy="2590800"/>
          </a:xfrm>
          <a:prstGeom prst="rect">
            <a:avLst/>
          </a:prstGeom>
        </p:spPr>
      </p:pic>
      <p:sp>
        <p:nvSpPr>
          <p:cNvPr id="8" name="Rectangle 7"/>
          <p:cNvSpPr/>
          <p:nvPr/>
        </p:nvSpPr>
        <p:spPr>
          <a:xfrm>
            <a:off x="5055296" y="5976065"/>
            <a:ext cx="2781301" cy="400110"/>
          </a:xfrm>
          <a:prstGeom prst="rect">
            <a:avLst/>
          </a:prstGeom>
        </p:spPr>
        <p:txBody>
          <a:bodyPr wrap="square">
            <a:spAutoFit/>
          </a:bodyPr>
          <a:lstStyle/>
          <a:p>
            <a:r>
              <a:rPr lang="en-US" sz="1000" dirty="0"/>
              <a:t>Spotted Wintergreen in Frederick Co., Maryland (6/28/2015). Photo by </a:t>
            </a:r>
            <a:r>
              <a:rPr lang="en-US" sz="1000" dirty="0">
                <a:hlinkClick r:id="rId7"/>
              </a:rPr>
              <a:t>Bob </a:t>
            </a:r>
            <a:r>
              <a:rPr lang="en-US" sz="1000" dirty="0" err="1">
                <a:hlinkClick r:id="rId7"/>
              </a:rPr>
              <a:t>Cammarata</a:t>
            </a:r>
            <a:r>
              <a:rPr lang="en-US" sz="1000" dirty="0"/>
              <a:t>. (</a:t>
            </a:r>
            <a:r>
              <a:rPr lang="en-US" sz="1000" dirty="0">
                <a:hlinkClick r:id="rId8"/>
              </a:rPr>
              <a:t>MBP list</a:t>
            </a:r>
            <a:r>
              <a:rPr lang="en-US" sz="1000" dirty="0"/>
              <a:t>) </a:t>
            </a:r>
          </a:p>
        </p:txBody>
      </p:sp>
      <p:sp>
        <p:nvSpPr>
          <p:cNvPr id="9" name="Rectangle 8"/>
          <p:cNvSpPr/>
          <p:nvPr/>
        </p:nvSpPr>
        <p:spPr>
          <a:xfrm>
            <a:off x="5171681" y="2708057"/>
            <a:ext cx="2746248" cy="646331"/>
          </a:xfrm>
          <a:prstGeom prst="rect">
            <a:avLst/>
          </a:prstGeom>
        </p:spPr>
        <p:txBody>
          <a:bodyPr wrap="square">
            <a:spAutoFit/>
          </a:bodyPr>
          <a:lstStyle/>
          <a:p>
            <a:r>
              <a:rPr lang="en-US" dirty="0" smtClean="0"/>
              <a:t>Spotted </a:t>
            </a:r>
            <a:r>
              <a:rPr lang="en-US" dirty="0"/>
              <a:t>Wintergreen </a:t>
            </a:r>
            <a:r>
              <a:rPr lang="en-US" i="1" dirty="0" err="1"/>
              <a:t>Chimaphila</a:t>
            </a:r>
            <a:r>
              <a:rPr lang="en-US" dirty="0"/>
              <a:t> </a:t>
            </a:r>
            <a:r>
              <a:rPr lang="en-US" i="1" dirty="0" err="1"/>
              <a:t>maculata</a:t>
            </a:r>
            <a:endParaRPr lang="en-US"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3988" y="2359311"/>
            <a:ext cx="2309812" cy="3871109"/>
          </a:xfrm>
          <a:prstGeom prst="rect">
            <a:avLst/>
          </a:prstGeom>
        </p:spPr>
      </p:pic>
      <p:sp>
        <p:nvSpPr>
          <p:cNvPr id="12" name="Rectangle 11"/>
          <p:cNvSpPr/>
          <p:nvPr/>
        </p:nvSpPr>
        <p:spPr>
          <a:xfrm>
            <a:off x="7776202" y="1851480"/>
            <a:ext cx="4006353" cy="369332"/>
          </a:xfrm>
          <a:prstGeom prst="rect">
            <a:avLst/>
          </a:prstGeom>
        </p:spPr>
        <p:txBody>
          <a:bodyPr wrap="none">
            <a:spAutoFit/>
          </a:bodyPr>
          <a:lstStyle/>
          <a:p>
            <a:r>
              <a:rPr lang="en-US" dirty="0"/>
              <a:t>American Wintergreen </a:t>
            </a:r>
            <a:r>
              <a:rPr lang="en-US" i="1" dirty="0" err="1"/>
              <a:t>Pyrola</a:t>
            </a:r>
            <a:r>
              <a:rPr lang="en-US" dirty="0"/>
              <a:t> </a:t>
            </a:r>
            <a:r>
              <a:rPr lang="en-US" i="1" dirty="0" err="1"/>
              <a:t>americana</a:t>
            </a:r>
            <a:endParaRPr lang="en-US" dirty="0"/>
          </a:p>
        </p:txBody>
      </p:sp>
      <p:sp>
        <p:nvSpPr>
          <p:cNvPr id="13" name="Rectangle 12"/>
          <p:cNvSpPr/>
          <p:nvPr/>
        </p:nvSpPr>
        <p:spPr>
          <a:xfrm>
            <a:off x="8105775" y="6211669"/>
            <a:ext cx="3810000" cy="400110"/>
          </a:xfrm>
          <a:prstGeom prst="rect">
            <a:avLst/>
          </a:prstGeom>
        </p:spPr>
        <p:txBody>
          <a:bodyPr wrap="square">
            <a:spAutoFit/>
          </a:bodyPr>
          <a:lstStyle/>
          <a:p>
            <a:r>
              <a:rPr lang="en-US" sz="1000" dirty="0"/>
              <a:t>American Wintergreen blooming in Montgomery Co., Maryland (6/15/2016). Photo by </a:t>
            </a:r>
            <a:r>
              <a:rPr lang="en-US" sz="1000" dirty="0">
                <a:hlinkClick r:id="rId10"/>
              </a:rPr>
              <a:t>Robert Ferraro</a:t>
            </a:r>
            <a:r>
              <a:rPr lang="en-US" sz="1000" dirty="0"/>
              <a:t>. (</a:t>
            </a:r>
            <a:r>
              <a:rPr lang="en-US" sz="1000" dirty="0">
                <a:hlinkClick r:id="rId11"/>
              </a:rPr>
              <a:t>MBP list</a:t>
            </a:r>
            <a:r>
              <a:rPr lang="en-US" sz="1000" dirty="0"/>
              <a:t>)</a:t>
            </a:r>
          </a:p>
        </p:txBody>
      </p:sp>
    </p:spTree>
    <p:extLst>
      <p:ext uri="{BB962C8B-B14F-4D97-AF65-F5344CB8AC3E}">
        <p14:creationId xmlns:p14="http://schemas.microsoft.com/office/powerpoint/2010/main" val="3496249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91" y="152726"/>
            <a:ext cx="10515600" cy="1325563"/>
          </a:xfrm>
        </p:spPr>
        <p:txBody>
          <a:bodyPr/>
          <a:lstStyle/>
          <a:p>
            <a:r>
              <a:rPr lang="en-US" dirty="0" smtClean="0"/>
              <a:t>Parasite vs. Epiphyte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592" y="1601676"/>
            <a:ext cx="3587663" cy="4783551"/>
          </a:xfrm>
          <a:prstGeom prst="rect">
            <a:avLst/>
          </a:prstGeom>
        </p:spPr>
      </p:pic>
      <p:sp>
        <p:nvSpPr>
          <p:cNvPr id="7" name="Rectangle 6"/>
          <p:cNvSpPr/>
          <p:nvPr/>
        </p:nvSpPr>
        <p:spPr>
          <a:xfrm>
            <a:off x="1728592" y="6385227"/>
            <a:ext cx="3816263" cy="246221"/>
          </a:xfrm>
          <a:prstGeom prst="rect">
            <a:avLst/>
          </a:prstGeom>
        </p:spPr>
        <p:txBody>
          <a:bodyPr wrap="square">
            <a:spAutoFit/>
          </a:bodyPr>
          <a:lstStyle/>
          <a:p>
            <a:r>
              <a:rPr lang="en-US" sz="1000" dirty="0" smtClean="0"/>
              <a:t>https://chatham.ces.ncsu.edu/2014/12/does-mistletoe-harm-trees-2/</a:t>
            </a:r>
            <a:endParaRPr lang="en-US" sz="1000" dirty="0"/>
          </a:p>
        </p:txBody>
      </p:sp>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688899" y="365125"/>
            <a:ext cx="4513665" cy="6020102"/>
          </a:xfrm>
        </p:spPr>
      </p:pic>
      <p:sp>
        <p:nvSpPr>
          <p:cNvPr id="11" name="Rectangle 10"/>
          <p:cNvSpPr/>
          <p:nvPr/>
        </p:nvSpPr>
        <p:spPr>
          <a:xfrm>
            <a:off x="6354871" y="6385226"/>
            <a:ext cx="5382016" cy="246221"/>
          </a:xfrm>
          <a:prstGeom prst="rect">
            <a:avLst/>
          </a:prstGeom>
        </p:spPr>
        <p:txBody>
          <a:bodyPr wrap="square">
            <a:spAutoFit/>
          </a:bodyPr>
          <a:lstStyle/>
          <a:p>
            <a:r>
              <a:rPr lang="en-US" sz="1000" dirty="0" smtClean="0"/>
              <a:t>By © Hans </a:t>
            </a:r>
            <a:r>
              <a:rPr lang="en-US" sz="1000" dirty="0" err="1" smtClean="0"/>
              <a:t>Hillewaert</a:t>
            </a:r>
            <a:r>
              <a:rPr lang="en-US" sz="1000" dirty="0" smtClean="0"/>
              <a:t> /, CC BY-SA 3.0, https://commons.wikimedia.org/w/index.php?curid=6289695</a:t>
            </a:r>
            <a:endParaRPr lang="en-US" sz="1000" dirty="0"/>
          </a:p>
        </p:txBody>
      </p:sp>
    </p:spTree>
    <p:extLst>
      <p:ext uri="{BB962C8B-B14F-4D97-AF65-F5344CB8AC3E}">
        <p14:creationId xmlns:p14="http://schemas.microsoft.com/office/powerpoint/2010/main" val="3218904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981" y="209272"/>
            <a:ext cx="3015681" cy="3622440"/>
          </a:xfrm>
          <a:prstGeom prst="rect">
            <a:avLst/>
          </a:prstGeom>
        </p:spPr>
      </p:pic>
      <p:sp>
        <p:nvSpPr>
          <p:cNvPr id="2" name="Title 1"/>
          <p:cNvSpPr>
            <a:spLocks noGrp="1"/>
          </p:cNvSpPr>
          <p:nvPr>
            <p:ph type="title"/>
          </p:nvPr>
        </p:nvSpPr>
        <p:spPr>
          <a:xfrm>
            <a:off x="515292" y="235612"/>
            <a:ext cx="4648200" cy="1325563"/>
          </a:xfrm>
        </p:spPr>
        <p:txBody>
          <a:bodyPr/>
          <a:lstStyle/>
          <a:p>
            <a:r>
              <a:rPr lang="en-US" dirty="0" err="1"/>
              <a:t>Myco</a:t>
            </a:r>
            <a:r>
              <a:rPr lang="en-US" dirty="0"/>
              <a:t>-heterotrophs in Maryland</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92" y="2333089"/>
            <a:ext cx="2657474" cy="3543299"/>
          </a:xfrm>
          <a:prstGeom prst="rect">
            <a:avLst/>
          </a:prstGeom>
        </p:spPr>
      </p:pic>
      <p:sp>
        <p:nvSpPr>
          <p:cNvPr id="5" name="Rectangle 4"/>
          <p:cNvSpPr/>
          <p:nvPr/>
        </p:nvSpPr>
        <p:spPr>
          <a:xfrm>
            <a:off x="719137" y="6086474"/>
            <a:ext cx="3981450" cy="251728"/>
          </a:xfrm>
          <a:prstGeom prst="rect">
            <a:avLst/>
          </a:prstGeom>
        </p:spPr>
        <p:txBody>
          <a:bodyPr wrap="square">
            <a:spAutoFit/>
          </a:bodyPr>
          <a:lstStyle/>
          <a:p>
            <a:r>
              <a:rPr lang="en-US" sz="1000" dirty="0"/>
              <a:t>  </a:t>
            </a:r>
          </a:p>
        </p:txBody>
      </p:sp>
      <p:sp>
        <p:nvSpPr>
          <p:cNvPr id="6" name="Rectangle 5"/>
          <p:cNvSpPr/>
          <p:nvPr/>
        </p:nvSpPr>
        <p:spPr>
          <a:xfrm>
            <a:off x="254074" y="1897083"/>
            <a:ext cx="3179909" cy="369332"/>
          </a:xfrm>
          <a:prstGeom prst="rect">
            <a:avLst/>
          </a:prstGeom>
        </p:spPr>
        <p:txBody>
          <a:bodyPr wrap="none">
            <a:spAutoFit/>
          </a:bodyPr>
          <a:lstStyle/>
          <a:p>
            <a:r>
              <a:rPr lang="en-US" dirty="0"/>
              <a:t>Pinesap </a:t>
            </a:r>
            <a:r>
              <a:rPr lang="en-US" i="1" dirty="0" err="1" smtClean="0"/>
              <a:t>Monotropa</a:t>
            </a:r>
            <a:r>
              <a:rPr lang="en-US" i="1" dirty="0" smtClean="0"/>
              <a:t> </a:t>
            </a:r>
            <a:r>
              <a:rPr lang="en-US" i="1" dirty="0" err="1" smtClean="0"/>
              <a:t>hypopithys</a:t>
            </a:r>
            <a:endParaRPr lang="en-US" dirty="0">
              <a:effectLs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3983" y="2138750"/>
            <a:ext cx="3120390" cy="3900487"/>
          </a:xfrm>
          <a:prstGeom prst="rect">
            <a:avLst/>
          </a:prstGeom>
        </p:spPr>
      </p:pic>
      <p:sp>
        <p:nvSpPr>
          <p:cNvPr id="8" name="Rectangle 7"/>
          <p:cNvSpPr/>
          <p:nvPr/>
        </p:nvSpPr>
        <p:spPr>
          <a:xfrm>
            <a:off x="3433983" y="6039237"/>
            <a:ext cx="3120390" cy="400110"/>
          </a:xfrm>
          <a:prstGeom prst="rect">
            <a:avLst/>
          </a:prstGeom>
        </p:spPr>
        <p:txBody>
          <a:bodyPr wrap="square">
            <a:spAutoFit/>
          </a:bodyPr>
          <a:lstStyle/>
          <a:p>
            <a:r>
              <a:rPr lang="en-US" sz="1000" dirty="0"/>
              <a:t>Indian Pipe in Cecil Co., Maryland (9/21/2014). Photo by </a:t>
            </a:r>
            <a:r>
              <a:rPr lang="en-US" sz="1000" dirty="0">
                <a:hlinkClick r:id="rId6"/>
              </a:rPr>
              <a:t>Beth Johnson</a:t>
            </a:r>
            <a:r>
              <a:rPr lang="en-US" sz="1000" dirty="0"/>
              <a:t>. (</a:t>
            </a:r>
            <a:r>
              <a:rPr lang="en-US" sz="1000" dirty="0">
                <a:hlinkClick r:id="rId7"/>
              </a:rPr>
              <a:t>MBP list</a:t>
            </a:r>
            <a:endParaRPr lang="en-US" sz="1000" dirty="0"/>
          </a:p>
        </p:txBody>
      </p:sp>
      <p:sp>
        <p:nvSpPr>
          <p:cNvPr id="11" name="Rectangle 10"/>
          <p:cNvSpPr/>
          <p:nvPr/>
        </p:nvSpPr>
        <p:spPr>
          <a:xfrm>
            <a:off x="350388" y="5886419"/>
            <a:ext cx="2987279" cy="400110"/>
          </a:xfrm>
          <a:prstGeom prst="rect">
            <a:avLst/>
          </a:prstGeom>
        </p:spPr>
        <p:txBody>
          <a:bodyPr wrap="square">
            <a:spAutoFit/>
          </a:bodyPr>
          <a:lstStyle/>
          <a:p>
            <a:r>
              <a:rPr lang="en-US" sz="1000" dirty="0"/>
              <a:t>Pinesap in St. Mary's Co., Maryland (6/30/2018). Photo by </a:t>
            </a:r>
            <a:r>
              <a:rPr lang="en-US" sz="1000" dirty="0">
                <a:hlinkClick r:id="rId8"/>
              </a:rPr>
              <a:t>Bill </a:t>
            </a:r>
            <a:r>
              <a:rPr lang="en-US" sz="1000" dirty="0" err="1">
                <a:hlinkClick r:id="rId8"/>
              </a:rPr>
              <a:t>Hubick</a:t>
            </a:r>
            <a:r>
              <a:rPr lang="en-US" sz="1000" dirty="0"/>
              <a:t>. (</a:t>
            </a:r>
            <a:r>
              <a:rPr lang="en-US" sz="1000" dirty="0">
                <a:hlinkClick r:id="rId9"/>
              </a:rPr>
              <a:t>MBP </a:t>
            </a:r>
            <a:r>
              <a:rPr lang="en-US" sz="1000" dirty="0" smtClean="0">
                <a:hlinkClick r:id="rId9"/>
              </a:rPr>
              <a:t>list</a:t>
            </a:r>
            <a:r>
              <a:rPr lang="en-US" sz="1000" dirty="0" smtClean="0"/>
              <a:t>)</a:t>
            </a:r>
            <a:endParaRPr lang="en-US" sz="1000" dirty="0"/>
          </a:p>
        </p:txBody>
      </p:sp>
      <p:sp>
        <p:nvSpPr>
          <p:cNvPr id="12" name="Rectangle 11"/>
          <p:cNvSpPr/>
          <p:nvPr/>
        </p:nvSpPr>
        <p:spPr>
          <a:xfrm>
            <a:off x="3368886" y="1737926"/>
            <a:ext cx="3185487" cy="369332"/>
          </a:xfrm>
          <a:prstGeom prst="rect">
            <a:avLst/>
          </a:prstGeom>
        </p:spPr>
        <p:txBody>
          <a:bodyPr wrap="none">
            <a:spAutoFit/>
          </a:bodyPr>
          <a:lstStyle/>
          <a:p>
            <a:r>
              <a:rPr lang="en-US" dirty="0"/>
              <a:t>Indian Pipe </a:t>
            </a:r>
            <a:r>
              <a:rPr lang="en-US" i="1" dirty="0" err="1"/>
              <a:t>Monotropa</a:t>
            </a:r>
            <a:r>
              <a:rPr lang="en-US" dirty="0"/>
              <a:t> </a:t>
            </a:r>
            <a:r>
              <a:rPr lang="en-US" i="1" dirty="0" err="1"/>
              <a:t>uniflora</a:t>
            </a:r>
            <a:r>
              <a:rPr lang="en-US" dirty="0"/>
              <a:t> </a:t>
            </a:r>
          </a:p>
        </p:txBody>
      </p:sp>
      <p:sp>
        <p:nvSpPr>
          <p:cNvPr id="13" name="Rectangle 12"/>
          <p:cNvSpPr/>
          <p:nvPr/>
        </p:nvSpPr>
        <p:spPr>
          <a:xfrm>
            <a:off x="9325707" y="5916126"/>
            <a:ext cx="2519692" cy="646331"/>
          </a:xfrm>
          <a:prstGeom prst="rect">
            <a:avLst/>
          </a:prstGeom>
        </p:spPr>
        <p:txBody>
          <a:bodyPr wrap="square">
            <a:spAutoFit/>
          </a:bodyPr>
          <a:lstStyle/>
          <a:p>
            <a:r>
              <a:rPr lang="en-US" dirty="0"/>
              <a:t>Pygmy Pipes </a:t>
            </a:r>
            <a:r>
              <a:rPr lang="en-US" i="1" dirty="0" err="1"/>
              <a:t>Monotropsis</a:t>
            </a:r>
            <a:r>
              <a:rPr lang="en-US" dirty="0"/>
              <a:t> </a:t>
            </a:r>
            <a:r>
              <a:rPr lang="en-US" i="1" dirty="0" err="1"/>
              <a:t>odorata</a:t>
            </a:r>
            <a:r>
              <a:rPr lang="en-US" dirty="0"/>
              <a:t> </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6240" y="2757487"/>
            <a:ext cx="2514205" cy="3795027"/>
          </a:xfrm>
          <a:prstGeom prst="rect">
            <a:avLst/>
          </a:prstGeom>
        </p:spPr>
      </p:pic>
      <p:sp>
        <p:nvSpPr>
          <p:cNvPr id="18" name="Rectangle 17"/>
          <p:cNvSpPr/>
          <p:nvPr/>
        </p:nvSpPr>
        <p:spPr>
          <a:xfrm>
            <a:off x="6878274" y="209272"/>
            <a:ext cx="2230136" cy="646331"/>
          </a:xfrm>
          <a:prstGeom prst="rect">
            <a:avLst/>
          </a:prstGeom>
        </p:spPr>
        <p:txBody>
          <a:bodyPr wrap="square">
            <a:spAutoFit/>
          </a:bodyPr>
          <a:lstStyle/>
          <a:p>
            <a:r>
              <a:rPr lang="en-US" dirty="0"/>
              <a:t>Virginia Pennywort </a:t>
            </a:r>
            <a:r>
              <a:rPr lang="en-US" i="1" dirty="0" err="1"/>
              <a:t>Obolaria</a:t>
            </a:r>
            <a:r>
              <a:rPr lang="en-US" dirty="0"/>
              <a:t> </a:t>
            </a:r>
            <a:r>
              <a:rPr lang="en-US" i="1" dirty="0" err="1"/>
              <a:t>virginica</a:t>
            </a:r>
            <a:endParaRPr lang="en-US" dirty="0"/>
          </a:p>
        </p:txBody>
      </p:sp>
      <p:sp>
        <p:nvSpPr>
          <p:cNvPr id="19" name="Rectangle 18"/>
          <p:cNvSpPr/>
          <p:nvPr/>
        </p:nvSpPr>
        <p:spPr>
          <a:xfrm>
            <a:off x="9250445" y="3904683"/>
            <a:ext cx="3425143" cy="400110"/>
          </a:xfrm>
          <a:prstGeom prst="rect">
            <a:avLst/>
          </a:prstGeom>
        </p:spPr>
        <p:txBody>
          <a:bodyPr wrap="square">
            <a:spAutoFit/>
          </a:bodyPr>
          <a:lstStyle/>
          <a:p>
            <a:r>
              <a:rPr lang="en-US" sz="1000" dirty="0"/>
              <a:t>Virginia Pennywort in Montgomery Co., Maryland (4/26/2015). Photo by </a:t>
            </a:r>
            <a:r>
              <a:rPr lang="en-US" sz="1000" dirty="0">
                <a:hlinkClick r:id="rId11"/>
              </a:rPr>
              <a:t>Mike </a:t>
            </a:r>
            <a:r>
              <a:rPr lang="en-US" sz="1000" dirty="0" err="1">
                <a:hlinkClick r:id="rId11"/>
              </a:rPr>
              <a:t>Ostrowski</a:t>
            </a:r>
            <a:r>
              <a:rPr lang="en-US" sz="1000" dirty="0"/>
              <a:t>. (</a:t>
            </a:r>
            <a:r>
              <a:rPr lang="en-US" sz="1000" dirty="0">
                <a:hlinkClick r:id="rId12"/>
              </a:rPr>
              <a:t>MBP list</a:t>
            </a:r>
            <a:r>
              <a:rPr lang="en-US" sz="1000" dirty="0"/>
              <a:t>) </a:t>
            </a:r>
          </a:p>
        </p:txBody>
      </p:sp>
    </p:spTree>
    <p:extLst>
      <p:ext uri="{BB962C8B-B14F-4D97-AF65-F5344CB8AC3E}">
        <p14:creationId xmlns:p14="http://schemas.microsoft.com/office/powerpoint/2010/main" val="3590300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225" y="476756"/>
            <a:ext cx="6096000" cy="6001643"/>
          </a:xfrm>
          <a:prstGeom prst="rect">
            <a:avLst/>
          </a:prstGeom>
        </p:spPr>
        <p:txBody>
          <a:bodyPr>
            <a:spAutoFit/>
          </a:bodyPr>
          <a:lstStyle/>
          <a:p>
            <a:r>
              <a:rPr lang="en-US" sz="2400" b="1" dirty="0">
                <a:solidFill>
                  <a:srgbClr val="3C605B"/>
                </a:solidFill>
                <a:latin typeface="Times New Roman" panose="02020603050405020304" pitchFamily="18" charset="0"/>
              </a:rPr>
              <a:t>On Going Unnoticed </a:t>
            </a:r>
            <a:r>
              <a:rPr lang="en-US" sz="2400" b="1" dirty="0">
                <a:solidFill>
                  <a:srgbClr val="000000"/>
                </a:solidFill>
                <a:latin typeface="Times New Roman" panose="02020603050405020304" pitchFamily="18" charset="0"/>
              </a:rPr>
              <a:t>by Robert Frost</a:t>
            </a:r>
            <a:endParaRPr lang="en-US" sz="2400" dirty="0"/>
          </a:p>
          <a:p>
            <a:endParaRPr lang="en-US" dirty="0" smtClean="0">
              <a:latin typeface="Arial" panose="020B0604020202020204" pitchFamily="34" charset="0"/>
            </a:endParaRPr>
          </a:p>
          <a:p>
            <a:r>
              <a:rPr lang="en-US" dirty="0" smtClean="0">
                <a:latin typeface="Arial" panose="020B0604020202020204" pitchFamily="34" charset="0"/>
              </a:rPr>
              <a:t>As </a:t>
            </a:r>
            <a:r>
              <a:rPr lang="en-US" dirty="0">
                <a:latin typeface="Arial" panose="020B0604020202020204" pitchFamily="34" charset="0"/>
              </a:rPr>
              <a:t>vain to raise a voice as a sigh</a:t>
            </a:r>
            <a:br>
              <a:rPr lang="en-US" dirty="0">
                <a:latin typeface="Arial" panose="020B0604020202020204" pitchFamily="34" charset="0"/>
              </a:rPr>
            </a:br>
            <a:r>
              <a:rPr lang="en-US" dirty="0">
                <a:latin typeface="Arial" panose="020B0604020202020204" pitchFamily="34" charset="0"/>
              </a:rPr>
              <a:t>In the tumult of free leaves on high.</a:t>
            </a:r>
            <a:br>
              <a:rPr lang="en-US" dirty="0">
                <a:latin typeface="Arial" panose="020B0604020202020204" pitchFamily="34" charset="0"/>
              </a:rPr>
            </a:br>
            <a:r>
              <a:rPr lang="en-US" dirty="0">
                <a:latin typeface="Arial" panose="020B0604020202020204" pitchFamily="34" charset="0"/>
              </a:rPr>
              <a:t>What are you in the shadow of trees</a:t>
            </a:r>
            <a:br>
              <a:rPr lang="en-US" dirty="0">
                <a:latin typeface="Arial" panose="020B0604020202020204" pitchFamily="34" charset="0"/>
              </a:rPr>
            </a:br>
            <a:r>
              <a:rPr lang="en-US" dirty="0">
                <a:latin typeface="Arial" panose="020B0604020202020204" pitchFamily="34" charset="0"/>
              </a:rPr>
              <a:t>Engaged up there with the light and breeze?</a:t>
            </a:r>
            <a:br>
              <a:rPr lang="en-US" dirty="0">
                <a:latin typeface="Arial" panose="020B0604020202020204" pitchFamily="34" charset="0"/>
              </a:rPr>
            </a:br>
            <a:r>
              <a:rPr lang="en-US" dirty="0">
                <a:latin typeface="Arial" panose="020B0604020202020204" pitchFamily="34" charset="0"/>
              </a:rPr>
              <a:t/>
            </a:r>
            <a:br>
              <a:rPr lang="en-US" dirty="0">
                <a:latin typeface="Arial" panose="020B0604020202020204" pitchFamily="34" charset="0"/>
              </a:rPr>
            </a:br>
            <a:r>
              <a:rPr lang="en-US" dirty="0">
                <a:latin typeface="Arial" panose="020B0604020202020204" pitchFamily="34" charset="0"/>
              </a:rPr>
              <a:t>Less than the coral-root you know</a:t>
            </a:r>
            <a:br>
              <a:rPr lang="en-US" dirty="0">
                <a:latin typeface="Arial" panose="020B0604020202020204" pitchFamily="34" charset="0"/>
              </a:rPr>
            </a:br>
            <a:r>
              <a:rPr lang="en-US" dirty="0">
                <a:latin typeface="Arial" panose="020B0604020202020204" pitchFamily="34" charset="0"/>
              </a:rPr>
              <a:t>That is content with the daylight low,</a:t>
            </a:r>
            <a:br>
              <a:rPr lang="en-US" dirty="0">
                <a:latin typeface="Arial" panose="020B0604020202020204" pitchFamily="34" charset="0"/>
              </a:rPr>
            </a:br>
            <a:r>
              <a:rPr lang="en-US" dirty="0">
                <a:latin typeface="Arial" panose="020B0604020202020204" pitchFamily="34" charset="0"/>
              </a:rPr>
              <a:t>And has no leaves at all of its own;</a:t>
            </a:r>
            <a:br>
              <a:rPr lang="en-US" dirty="0">
                <a:latin typeface="Arial" panose="020B0604020202020204" pitchFamily="34" charset="0"/>
              </a:rPr>
            </a:br>
            <a:r>
              <a:rPr lang="en-US" dirty="0">
                <a:latin typeface="Arial" panose="020B0604020202020204" pitchFamily="34" charset="0"/>
              </a:rPr>
              <a:t>Whose spotted flowers hang meanly down.</a:t>
            </a:r>
            <a:br>
              <a:rPr lang="en-US" dirty="0">
                <a:latin typeface="Arial" panose="020B0604020202020204" pitchFamily="34" charset="0"/>
              </a:rPr>
            </a:br>
            <a:r>
              <a:rPr lang="en-US" dirty="0">
                <a:latin typeface="Arial" panose="020B0604020202020204" pitchFamily="34" charset="0"/>
              </a:rPr>
              <a:t/>
            </a:r>
            <a:br>
              <a:rPr lang="en-US" dirty="0">
                <a:latin typeface="Arial" panose="020B0604020202020204" pitchFamily="34" charset="0"/>
              </a:rPr>
            </a:br>
            <a:r>
              <a:rPr lang="en-US" dirty="0">
                <a:latin typeface="Arial" panose="020B0604020202020204" pitchFamily="34" charset="0"/>
              </a:rPr>
              <a:t>You grasp the bark by a rugged pleat,</a:t>
            </a:r>
            <a:br>
              <a:rPr lang="en-US" dirty="0">
                <a:latin typeface="Arial" panose="020B0604020202020204" pitchFamily="34" charset="0"/>
              </a:rPr>
            </a:br>
            <a:r>
              <a:rPr lang="en-US" dirty="0">
                <a:latin typeface="Arial" panose="020B0604020202020204" pitchFamily="34" charset="0"/>
              </a:rPr>
              <a:t>And look up small from the forest's feet.</a:t>
            </a:r>
            <a:br>
              <a:rPr lang="en-US" dirty="0">
                <a:latin typeface="Arial" panose="020B0604020202020204" pitchFamily="34" charset="0"/>
              </a:rPr>
            </a:br>
            <a:r>
              <a:rPr lang="en-US" dirty="0">
                <a:latin typeface="Arial" panose="020B0604020202020204" pitchFamily="34" charset="0"/>
              </a:rPr>
              <a:t>The only leaf it drops goes wide,</a:t>
            </a:r>
            <a:br>
              <a:rPr lang="en-US" dirty="0">
                <a:latin typeface="Arial" panose="020B0604020202020204" pitchFamily="34" charset="0"/>
              </a:rPr>
            </a:br>
            <a:r>
              <a:rPr lang="en-US" dirty="0">
                <a:latin typeface="Arial" panose="020B0604020202020204" pitchFamily="34" charset="0"/>
              </a:rPr>
              <a:t>Your name not written on either side.</a:t>
            </a:r>
            <a:br>
              <a:rPr lang="en-US" dirty="0">
                <a:latin typeface="Arial" panose="020B0604020202020204" pitchFamily="34" charset="0"/>
              </a:rPr>
            </a:br>
            <a:r>
              <a:rPr lang="en-US" dirty="0">
                <a:latin typeface="Arial" panose="020B0604020202020204" pitchFamily="34" charset="0"/>
              </a:rPr>
              <a:t/>
            </a:r>
            <a:br>
              <a:rPr lang="en-US" dirty="0">
                <a:latin typeface="Arial" panose="020B0604020202020204" pitchFamily="34" charset="0"/>
              </a:rPr>
            </a:br>
            <a:r>
              <a:rPr lang="en-US" dirty="0">
                <a:latin typeface="Arial" panose="020B0604020202020204" pitchFamily="34" charset="0"/>
              </a:rPr>
              <a:t>You linger your little hour and are gone,</a:t>
            </a:r>
            <a:br>
              <a:rPr lang="en-US" dirty="0">
                <a:latin typeface="Arial" panose="020B0604020202020204" pitchFamily="34" charset="0"/>
              </a:rPr>
            </a:br>
            <a:r>
              <a:rPr lang="en-US" dirty="0">
                <a:latin typeface="Arial" panose="020B0604020202020204" pitchFamily="34" charset="0"/>
              </a:rPr>
              <a:t>And still the wood sweep </a:t>
            </a:r>
            <a:r>
              <a:rPr lang="en-US" dirty="0" err="1">
                <a:latin typeface="Arial" panose="020B0604020202020204" pitchFamily="34" charset="0"/>
              </a:rPr>
              <a:t>leafily</a:t>
            </a:r>
            <a:r>
              <a:rPr lang="en-US" dirty="0">
                <a:latin typeface="Arial" panose="020B0604020202020204" pitchFamily="34" charset="0"/>
              </a:rPr>
              <a:t> on,</a:t>
            </a:r>
            <a:br>
              <a:rPr lang="en-US" dirty="0">
                <a:latin typeface="Arial" panose="020B0604020202020204" pitchFamily="34" charset="0"/>
              </a:rPr>
            </a:br>
            <a:r>
              <a:rPr lang="en-US" dirty="0">
                <a:latin typeface="Arial" panose="020B0604020202020204" pitchFamily="34" charset="0"/>
              </a:rPr>
              <a:t>Not even missing the coral-root flower</a:t>
            </a:r>
            <a:br>
              <a:rPr lang="en-US" dirty="0">
                <a:latin typeface="Arial" panose="020B0604020202020204" pitchFamily="34" charset="0"/>
              </a:rPr>
            </a:br>
            <a:r>
              <a:rPr lang="en-US" dirty="0">
                <a:latin typeface="Arial" panose="020B0604020202020204" pitchFamily="34" charset="0"/>
              </a:rPr>
              <a:t>You took as a trophy of the hour. </a:t>
            </a:r>
            <a:endParaRPr lang="en-US" dirty="0">
              <a:effectLst/>
              <a:latin typeface="Arial" panose="020B0604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063"/>
          <a:stretch/>
        </p:blipFill>
        <p:spPr>
          <a:xfrm>
            <a:off x="5557836" y="771525"/>
            <a:ext cx="5862637" cy="5715000"/>
          </a:xfrm>
          <a:prstGeom prst="rect">
            <a:avLst/>
          </a:prstGeom>
        </p:spPr>
      </p:pic>
      <p:sp>
        <p:nvSpPr>
          <p:cNvPr id="6" name="Rectangle 5"/>
          <p:cNvSpPr/>
          <p:nvPr/>
        </p:nvSpPr>
        <p:spPr>
          <a:xfrm>
            <a:off x="5557836" y="243960"/>
            <a:ext cx="6096000" cy="369332"/>
          </a:xfrm>
          <a:prstGeom prst="rect">
            <a:avLst/>
          </a:prstGeom>
        </p:spPr>
        <p:txBody>
          <a:bodyPr>
            <a:spAutoFit/>
          </a:bodyPr>
          <a:lstStyle/>
          <a:p>
            <a:r>
              <a:rPr lang="en-US" dirty="0" smtClean="0">
                <a:latin typeface="verdana, arial, helvetica"/>
              </a:rPr>
              <a:t>Western </a:t>
            </a:r>
            <a:r>
              <a:rPr lang="en-US" dirty="0">
                <a:latin typeface="verdana, arial, helvetica"/>
              </a:rPr>
              <a:t>Spotted </a:t>
            </a:r>
            <a:r>
              <a:rPr lang="en-US" dirty="0" smtClean="0">
                <a:latin typeface="verdana, arial, helvetica"/>
              </a:rPr>
              <a:t>Coralroot - </a:t>
            </a:r>
            <a:r>
              <a:rPr lang="en-US" i="1" dirty="0" err="1">
                <a:latin typeface="verdana, arial, helvetica"/>
              </a:rPr>
              <a:t>Corallorhiza</a:t>
            </a:r>
            <a:r>
              <a:rPr lang="en-US" i="1" dirty="0">
                <a:latin typeface="verdana, arial, helvetica"/>
              </a:rPr>
              <a:t> </a:t>
            </a:r>
            <a:r>
              <a:rPr lang="en-US" i="1" dirty="0" err="1">
                <a:latin typeface="verdana, arial, helvetica"/>
              </a:rPr>
              <a:t>maculata</a:t>
            </a:r>
            <a:r>
              <a:rPr lang="en-US" dirty="0">
                <a:latin typeface="verdana, arial, helvetica"/>
              </a:rPr>
              <a:t> </a:t>
            </a:r>
          </a:p>
        </p:txBody>
      </p:sp>
      <p:sp>
        <p:nvSpPr>
          <p:cNvPr id="7" name="Rectangle 6"/>
          <p:cNvSpPr/>
          <p:nvPr/>
        </p:nvSpPr>
        <p:spPr>
          <a:xfrm>
            <a:off x="5557836" y="6486525"/>
            <a:ext cx="6096000" cy="246221"/>
          </a:xfrm>
          <a:prstGeom prst="rect">
            <a:avLst/>
          </a:prstGeom>
        </p:spPr>
        <p:txBody>
          <a:bodyPr>
            <a:spAutoFit/>
          </a:bodyPr>
          <a:lstStyle/>
          <a:p>
            <a:r>
              <a:rPr lang="en-US" sz="1000" dirty="0"/>
              <a:t>http://www.digitalnaturalhistory.com/genus_corallorhiza_index.htm</a:t>
            </a:r>
          </a:p>
        </p:txBody>
      </p:sp>
    </p:spTree>
    <p:extLst>
      <p:ext uri="{BB962C8B-B14F-4D97-AF65-F5344CB8AC3E}">
        <p14:creationId xmlns:p14="http://schemas.microsoft.com/office/powerpoint/2010/main" val="2618747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Parasitic Plants</a:t>
            </a:r>
            <a:endParaRPr lang="en-US" dirty="0"/>
          </a:p>
        </p:txBody>
      </p:sp>
      <p:sp>
        <p:nvSpPr>
          <p:cNvPr id="3" name="Content Placeholder 2"/>
          <p:cNvSpPr>
            <a:spLocks noGrp="1"/>
          </p:cNvSpPr>
          <p:nvPr>
            <p:ph idx="1"/>
          </p:nvPr>
        </p:nvSpPr>
        <p:spPr>
          <a:xfrm>
            <a:off x="838200" y="1665823"/>
            <a:ext cx="5575126" cy="4788118"/>
          </a:xfrm>
        </p:spPr>
        <p:txBody>
          <a:bodyPr>
            <a:normAutofit/>
          </a:bodyPr>
          <a:lstStyle/>
          <a:p>
            <a:r>
              <a:rPr lang="en-US" sz="3200" dirty="0" smtClean="0"/>
              <a:t>Gains all or part of its nutrition from another plant (the host). </a:t>
            </a:r>
          </a:p>
          <a:p>
            <a:r>
              <a:rPr lang="en-US" sz="3200" dirty="0" smtClean="0"/>
              <a:t>Does not contribute to the benefit of the host and, in some cases, causing extreme damage to the host. </a:t>
            </a:r>
          </a:p>
          <a:p>
            <a:r>
              <a:rPr lang="en-US" sz="3200" dirty="0" smtClean="0"/>
              <a:t>Specialized peg-like root (haustorium) to penetrate host plants. </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414" y="494082"/>
            <a:ext cx="4589745" cy="6119660"/>
          </a:xfrm>
          <a:prstGeom prst="rect">
            <a:avLst/>
          </a:prstGeom>
        </p:spPr>
      </p:pic>
      <p:sp>
        <p:nvSpPr>
          <p:cNvPr id="5" name="Rectangle 4"/>
          <p:cNvSpPr/>
          <p:nvPr/>
        </p:nvSpPr>
        <p:spPr>
          <a:xfrm>
            <a:off x="206635" y="6429076"/>
            <a:ext cx="4852739" cy="369332"/>
          </a:xfrm>
          <a:prstGeom prst="rect">
            <a:avLst/>
          </a:prstGeom>
        </p:spPr>
        <p:txBody>
          <a:bodyPr wrap="none">
            <a:spAutoFit/>
          </a:bodyPr>
          <a:lstStyle/>
          <a:p>
            <a:r>
              <a:rPr lang="en-US" dirty="0" smtClean="0"/>
              <a:t>https://www.britannica.com/plant/parasitic-plant</a:t>
            </a:r>
            <a:endParaRPr lang="en-US" dirty="0"/>
          </a:p>
        </p:txBody>
      </p:sp>
      <p:sp>
        <p:nvSpPr>
          <p:cNvPr id="6" name="Rectangle 5"/>
          <p:cNvSpPr/>
          <p:nvPr/>
        </p:nvSpPr>
        <p:spPr>
          <a:xfrm>
            <a:off x="8283880" y="6613742"/>
            <a:ext cx="3816263" cy="246221"/>
          </a:xfrm>
          <a:prstGeom prst="rect">
            <a:avLst/>
          </a:prstGeom>
        </p:spPr>
        <p:txBody>
          <a:bodyPr wrap="square">
            <a:spAutoFit/>
          </a:bodyPr>
          <a:lstStyle/>
          <a:p>
            <a:r>
              <a:rPr lang="en-US" sz="1000" dirty="0" smtClean="0"/>
              <a:t>https://chatham.ces.ncsu.edu/2014/12/does-mistletoe-harm-trees-2/</a:t>
            </a:r>
            <a:endParaRPr lang="en-US" sz="1000" dirty="0"/>
          </a:p>
        </p:txBody>
      </p:sp>
    </p:spTree>
    <p:extLst>
      <p:ext uri="{BB962C8B-B14F-4D97-AF65-F5344CB8AC3E}">
        <p14:creationId xmlns:p14="http://schemas.microsoft.com/office/powerpoint/2010/main" val="3267524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of parasitic plants</a:t>
            </a:r>
            <a:endParaRPr lang="en-US" dirty="0"/>
          </a:p>
        </p:txBody>
      </p:sp>
      <p:sp>
        <p:nvSpPr>
          <p:cNvPr id="3" name="Content Placeholder 2"/>
          <p:cNvSpPr>
            <a:spLocks noGrp="1"/>
          </p:cNvSpPr>
          <p:nvPr>
            <p:ph idx="1"/>
          </p:nvPr>
        </p:nvSpPr>
        <p:spPr>
          <a:xfrm>
            <a:off x="624183" y="1812927"/>
            <a:ext cx="7677150" cy="4351338"/>
          </a:xfrm>
        </p:spPr>
        <p:txBody>
          <a:bodyPr>
            <a:noAutofit/>
          </a:bodyPr>
          <a:lstStyle/>
          <a:p>
            <a:r>
              <a:rPr lang="en-US" sz="3200" dirty="0" smtClean="0"/>
              <a:t>Parasitism has evolved independently at least 12 times within the plant kingdom.</a:t>
            </a:r>
            <a:endParaRPr lang="en-US" sz="3200" dirty="0"/>
          </a:p>
          <a:p>
            <a:r>
              <a:rPr lang="en-US" sz="3200" dirty="0"/>
              <a:t>Approximately 4,500 parasitic species </a:t>
            </a:r>
            <a:r>
              <a:rPr lang="en-US" sz="3200" dirty="0" smtClean="0"/>
              <a:t>in   28 families</a:t>
            </a:r>
            <a:r>
              <a:rPr lang="en-US" sz="3200" dirty="0"/>
              <a:t>.</a:t>
            </a:r>
          </a:p>
          <a:p>
            <a:r>
              <a:rPr lang="en-US" sz="3200" dirty="0" smtClean="0"/>
              <a:t>Found in eudicots and basal angiosperms</a:t>
            </a:r>
          </a:p>
          <a:p>
            <a:pPr lvl="1"/>
            <a:r>
              <a:rPr lang="en-US" sz="2800" dirty="0" smtClean="0"/>
              <a:t>1</a:t>
            </a:r>
            <a:r>
              <a:rPr lang="en-US" sz="2800" dirty="0"/>
              <a:t>% of the </a:t>
            </a:r>
            <a:r>
              <a:rPr lang="en-US" sz="2800" dirty="0" smtClean="0"/>
              <a:t>dicot </a:t>
            </a:r>
            <a:r>
              <a:rPr lang="en-US" sz="2800" dirty="0"/>
              <a:t>angiosperm </a:t>
            </a:r>
            <a:r>
              <a:rPr lang="en-US" sz="2800" dirty="0" smtClean="0"/>
              <a:t>species</a:t>
            </a:r>
          </a:p>
          <a:p>
            <a:pPr lvl="1"/>
            <a:r>
              <a:rPr lang="en-US" sz="2800" dirty="0" smtClean="0"/>
              <a:t>No monocot angiosperm species</a:t>
            </a:r>
          </a:p>
        </p:txBody>
      </p:sp>
      <p:pic>
        <p:nvPicPr>
          <p:cNvPr id="4" name="Picture 3"/>
          <p:cNvPicPr>
            <a:picLocks noChangeAspect="1"/>
          </p:cNvPicPr>
          <p:nvPr/>
        </p:nvPicPr>
        <p:blipFill>
          <a:blip r:embed="rId3"/>
          <a:stretch>
            <a:fillRect/>
          </a:stretch>
        </p:blipFill>
        <p:spPr>
          <a:xfrm>
            <a:off x="8801917" y="242886"/>
            <a:ext cx="3136478" cy="6434803"/>
          </a:xfrm>
          <a:prstGeom prst="rect">
            <a:avLst/>
          </a:prstGeom>
        </p:spPr>
      </p:pic>
      <p:sp>
        <p:nvSpPr>
          <p:cNvPr id="5" name="TextBox 4"/>
          <p:cNvSpPr txBox="1"/>
          <p:nvPr/>
        </p:nvSpPr>
        <p:spPr>
          <a:xfrm>
            <a:off x="8701904" y="1229023"/>
            <a:ext cx="1241687" cy="461665"/>
          </a:xfrm>
          <a:prstGeom prst="rect">
            <a:avLst/>
          </a:prstGeom>
          <a:noFill/>
        </p:spPr>
        <p:txBody>
          <a:bodyPr wrap="none" rtlCol="0">
            <a:spAutoFit/>
          </a:bodyPr>
          <a:lstStyle/>
          <a:p>
            <a:r>
              <a:rPr lang="en-US" sz="2400" dirty="0" smtClean="0"/>
              <a:t>Eudicots</a:t>
            </a:r>
            <a:endParaRPr lang="en-US" sz="2400" dirty="0"/>
          </a:p>
        </p:txBody>
      </p:sp>
      <p:sp>
        <p:nvSpPr>
          <p:cNvPr id="6" name="TextBox 5"/>
          <p:cNvSpPr txBox="1"/>
          <p:nvPr/>
        </p:nvSpPr>
        <p:spPr>
          <a:xfrm>
            <a:off x="8092774" y="2845925"/>
            <a:ext cx="1131720" cy="369332"/>
          </a:xfrm>
          <a:prstGeom prst="rect">
            <a:avLst/>
          </a:prstGeom>
          <a:noFill/>
        </p:spPr>
        <p:txBody>
          <a:bodyPr wrap="none" rtlCol="0">
            <a:spAutoFit/>
          </a:bodyPr>
          <a:lstStyle/>
          <a:p>
            <a:r>
              <a:rPr lang="en-US" dirty="0" smtClean="0"/>
              <a:t>Monocots</a:t>
            </a:r>
            <a:endParaRPr lang="en-US" dirty="0"/>
          </a:p>
        </p:txBody>
      </p:sp>
      <p:sp>
        <p:nvSpPr>
          <p:cNvPr id="7" name="TextBox 6"/>
          <p:cNvSpPr txBox="1"/>
          <p:nvPr/>
        </p:nvSpPr>
        <p:spPr>
          <a:xfrm>
            <a:off x="8360784" y="5807631"/>
            <a:ext cx="1923925" cy="369332"/>
          </a:xfrm>
          <a:prstGeom prst="rect">
            <a:avLst/>
          </a:prstGeom>
          <a:noFill/>
        </p:spPr>
        <p:txBody>
          <a:bodyPr wrap="none" rtlCol="0">
            <a:spAutoFit/>
          </a:bodyPr>
          <a:lstStyle/>
          <a:p>
            <a:r>
              <a:rPr lang="en-US" dirty="0" smtClean="0"/>
              <a:t>Basal angiosperms</a:t>
            </a:r>
            <a:endParaRPr lang="en-US" dirty="0"/>
          </a:p>
        </p:txBody>
      </p:sp>
      <p:sp>
        <p:nvSpPr>
          <p:cNvPr id="8" name="Rectangle 7"/>
          <p:cNvSpPr/>
          <p:nvPr/>
        </p:nvSpPr>
        <p:spPr>
          <a:xfrm>
            <a:off x="9489434" y="6611779"/>
            <a:ext cx="2263761" cy="246221"/>
          </a:xfrm>
          <a:prstGeom prst="rect">
            <a:avLst/>
          </a:prstGeom>
        </p:spPr>
        <p:txBody>
          <a:bodyPr wrap="none">
            <a:spAutoFit/>
          </a:bodyPr>
          <a:lstStyle/>
          <a:p>
            <a:r>
              <a:rPr lang="en-US" sz="1000" dirty="0" err="1">
                <a:latin typeface="Times New Roman" panose="02020603050405020304" pitchFamily="18" charset="0"/>
              </a:rPr>
              <a:t>Annu</a:t>
            </a:r>
            <a:r>
              <a:rPr lang="en-US" sz="1000" dirty="0">
                <a:latin typeface="Times New Roman" panose="02020603050405020304" pitchFamily="18" charset="0"/>
              </a:rPr>
              <a:t>. Rev. Plant Biol. 2016.67:643-667</a:t>
            </a:r>
            <a:endParaRPr lang="en-US" sz="1000" dirty="0"/>
          </a:p>
        </p:txBody>
      </p:sp>
    </p:spTree>
    <p:extLst>
      <p:ext uri="{BB962C8B-B14F-4D97-AF65-F5344CB8AC3E}">
        <p14:creationId xmlns:p14="http://schemas.microsoft.com/office/powerpoint/2010/main" val="3060634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93" y="275910"/>
            <a:ext cx="10515600" cy="1325563"/>
          </a:xfrm>
        </p:spPr>
        <p:txBody>
          <a:bodyPr/>
          <a:lstStyle/>
          <a:p>
            <a:r>
              <a:rPr lang="en-US" dirty="0"/>
              <a:t>True Parasitic Plants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3148" y="2400120"/>
            <a:ext cx="3406465" cy="3897453"/>
          </a:xfrm>
        </p:spPr>
      </p:pic>
      <p:pic>
        <p:nvPicPr>
          <p:cNvPr id="5" name="Picture 4"/>
          <p:cNvPicPr>
            <a:picLocks noChangeAspect="1"/>
          </p:cNvPicPr>
          <p:nvPr/>
        </p:nvPicPr>
        <p:blipFill>
          <a:blip r:embed="rId4"/>
          <a:stretch>
            <a:fillRect/>
          </a:stretch>
        </p:blipFill>
        <p:spPr>
          <a:xfrm>
            <a:off x="6091237" y="3424237"/>
            <a:ext cx="9525" cy="95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110" y="420382"/>
            <a:ext cx="5108385" cy="4184946"/>
          </a:xfrm>
          <a:prstGeom prst="rect">
            <a:avLst/>
          </a:prstGeom>
        </p:spPr>
      </p:pic>
      <p:sp>
        <p:nvSpPr>
          <p:cNvPr id="9" name="Rectangle 8"/>
          <p:cNvSpPr/>
          <p:nvPr/>
        </p:nvSpPr>
        <p:spPr>
          <a:xfrm>
            <a:off x="4597052" y="4968427"/>
            <a:ext cx="7244443" cy="1200329"/>
          </a:xfrm>
          <a:prstGeom prst="rect">
            <a:avLst/>
          </a:prstGeom>
        </p:spPr>
        <p:txBody>
          <a:bodyPr wrap="square">
            <a:spAutoFit/>
          </a:bodyPr>
          <a:lstStyle/>
          <a:p>
            <a:r>
              <a:rPr lang="en-US" sz="3600" dirty="0" smtClean="0"/>
              <a:t>The defining structural feature of a parasitic plant is the haustorium.</a:t>
            </a:r>
            <a:endParaRPr lang="en-US" sz="3600" dirty="0"/>
          </a:p>
        </p:txBody>
      </p:sp>
      <p:sp>
        <p:nvSpPr>
          <p:cNvPr id="10" name="Rectangle 9"/>
          <p:cNvSpPr/>
          <p:nvPr/>
        </p:nvSpPr>
        <p:spPr>
          <a:xfrm>
            <a:off x="9404057" y="6611779"/>
            <a:ext cx="2787943" cy="246221"/>
          </a:xfrm>
          <a:prstGeom prst="rect">
            <a:avLst/>
          </a:prstGeom>
        </p:spPr>
        <p:txBody>
          <a:bodyPr wrap="none">
            <a:spAutoFit/>
          </a:bodyPr>
          <a:lstStyle/>
          <a:p>
            <a:r>
              <a:rPr lang="en-US" sz="1000" dirty="0" smtClean="0"/>
              <a:t>https://www.britannica.com/plant/parasitic-plant</a:t>
            </a:r>
            <a:endParaRPr lang="en-US" sz="1000" dirty="0"/>
          </a:p>
        </p:txBody>
      </p:sp>
      <p:sp>
        <p:nvSpPr>
          <p:cNvPr id="11" name="Rectangle 10"/>
          <p:cNvSpPr/>
          <p:nvPr/>
        </p:nvSpPr>
        <p:spPr>
          <a:xfrm>
            <a:off x="6809752" y="4580618"/>
            <a:ext cx="5188610" cy="246221"/>
          </a:xfrm>
          <a:prstGeom prst="rect">
            <a:avLst/>
          </a:prstGeom>
        </p:spPr>
        <p:txBody>
          <a:bodyPr wrap="square">
            <a:spAutoFit/>
          </a:bodyPr>
          <a:lstStyle/>
          <a:p>
            <a:r>
              <a:rPr lang="en-US" sz="1000" dirty="0" smtClean="0"/>
              <a:t>https://www.alamy.com/parasitic-dodder-plant-cuscuta-showing-penetration-parasitic-haustor</a:t>
            </a:r>
            <a:endParaRPr lang="en-US" sz="1000" dirty="0"/>
          </a:p>
        </p:txBody>
      </p:sp>
      <p:sp>
        <p:nvSpPr>
          <p:cNvPr id="12" name="Rectangle 11"/>
          <p:cNvSpPr/>
          <p:nvPr/>
        </p:nvSpPr>
        <p:spPr>
          <a:xfrm>
            <a:off x="757588" y="6304002"/>
            <a:ext cx="3701678" cy="400110"/>
          </a:xfrm>
          <a:prstGeom prst="rect">
            <a:avLst/>
          </a:prstGeom>
        </p:spPr>
        <p:txBody>
          <a:bodyPr wrap="square">
            <a:spAutoFit/>
          </a:bodyPr>
          <a:lstStyle/>
          <a:p>
            <a:r>
              <a:rPr lang="en-US" sz="1000" dirty="0" smtClean="0"/>
              <a:t>https://www.gettyimages.com/detail/news-photo/mistletoe-plant-with-haustoria-in-the-trunk-of-the-host-news-photo/857129812</a:t>
            </a:r>
            <a:endParaRPr lang="en-US" sz="1000" dirty="0"/>
          </a:p>
        </p:txBody>
      </p:sp>
    </p:spTree>
    <p:extLst>
      <p:ext uri="{BB962C8B-B14F-4D97-AF65-F5344CB8AC3E}">
        <p14:creationId xmlns:p14="http://schemas.microsoft.com/office/powerpoint/2010/main" val="1322253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1556"/>
          <a:stretch/>
        </p:blipFill>
        <p:spPr>
          <a:xfrm>
            <a:off x="1864660" y="605325"/>
            <a:ext cx="7846466" cy="5857462"/>
          </a:xfrm>
          <a:prstGeom prst="rect">
            <a:avLst/>
          </a:prstGeom>
        </p:spPr>
      </p:pic>
      <p:sp>
        <p:nvSpPr>
          <p:cNvPr id="6" name="Rectangle 5"/>
          <p:cNvSpPr/>
          <p:nvPr/>
        </p:nvSpPr>
        <p:spPr>
          <a:xfrm>
            <a:off x="1983930" y="266771"/>
            <a:ext cx="8256104" cy="338554"/>
          </a:xfrm>
          <a:prstGeom prst="rect">
            <a:avLst/>
          </a:prstGeom>
        </p:spPr>
        <p:txBody>
          <a:bodyPr wrap="square">
            <a:spAutoFit/>
          </a:bodyPr>
          <a:lstStyle/>
          <a:p>
            <a:r>
              <a:rPr lang="en-US" sz="1600" b="1" dirty="0" err="1">
                <a:latin typeface="MyriadPro-Bold"/>
              </a:rPr>
              <a:t>i</a:t>
            </a:r>
            <a:r>
              <a:rPr lang="en-US" sz="1600" b="1" dirty="0">
                <a:latin typeface="MyriadPro-Bold"/>
              </a:rPr>
              <a:t> </a:t>
            </a:r>
            <a:r>
              <a:rPr lang="en-US" sz="1600" dirty="0" smtClean="0">
                <a:latin typeface="MyriadPro-Regular"/>
              </a:rPr>
              <a:t>Root/stem     </a:t>
            </a:r>
            <a:r>
              <a:rPr lang="en-US" sz="1600" b="1" dirty="0" smtClean="0">
                <a:latin typeface="MyriadPro-Bold"/>
              </a:rPr>
              <a:t>ii </a:t>
            </a:r>
            <a:r>
              <a:rPr lang="en-US" sz="1600" dirty="0">
                <a:latin typeface="MyriadPro-Regular"/>
              </a:rPr>
              <a:t>(Pre)</a:t>
            </a:r>
            <a:r>
              <a:rPr lang="en-US" sz="1600" dirty="0" err="1">
                <a:latin typeface="MyriadPro-Regular"/>
              </a:rPr>
              <a:t>haustorium</a:t>
            </a:r>
            <a:r>
              <a:rPr lang="en-US" sz="1600" dirty="0">
                <a:latin typeface="MyriadPro-Regular"/>
              </a:rPr>
              <a:t> formation </a:t>
            </a:r>
            <a:r>
              <a:rPr lang="en-US" sz="1600" dirty="0" smtClean="0">
                <a:latin typeface="MyriadPro-Regular"/>
              </a:rPr>
              <a:t>     </a:t>
            </a:r>
            <a:r>
              <a:rPr lang="en-US" sz="1600" b="1" dirty="0" smtClean="0">
                <a:latin typeface="MyriadPro-Bold"/>
              </a:rPr>
              <a:t>iii </a:t>
            </a:r>
            <a:r>
              <a:rPr lang="en-US" sz="1600" dirty="0">
                <a:latin typeface="MyriadPro-Regular"/>
              </a:rPr>
              <a:t>Invasion </a:t>
            </a:r>
            <a:r>
              <a:rPr lang="en-US" sz="1600" dirty="0" smtClean="0">
                <a:latin typeface="MyriadPro-Regular"/>
              </a:rPr>
              <a:t>             </a:t>
            </a:r>
            <a:r>
              <a:rPr lang="en-US" sz="1600" b="1" dirty="0" smtClean="0">
                <a:latin typeface="MyriadPro-Bold"/>
              </a:rPr>
              <a:t>iv </a:t>
            </a:r>
            <a:r>
              <a:rPr lang="en-US" sz="1600" dirty="0">
                <a:latin typeface="MyriadPro-Regular"/>
              </a:rPr>
              <a:t>Host connection</a:t>
            </a:r>
            <a:endParaRPr lang="en-US" sz="1600" dirty="0"/>
          </a:p>
        </p:txBody>
      </p:sp>
      <p:sp>
        <p:nvSpPr>
          <p:cNvPr id="7" name="Rectangle 6"/>
          <p:cNvSpPr/>
          <p:nvPr/>
        </p:nvSpPr>
        <p:spPr>
          <a:xfrm>
            <a:off x="3087756" y="6611779"/>
            <a:ext cx="6400800" cy="246221"/>
          </a:xfrm>
          <a:prstGeom prst="rect">
            <a:avLst/>
          </a:prstGeom>
        </p:spPr>
        <p:txBody>
          <a:bodyPr wrap="square">
            <a:spAutoFit/>
          </a:bodyPr>
          <a:lstStyle/>
          <a:p>
            <a:r>
              <a:rPr lang="en-US" sz="1000" dirty="0">
                <a:solidFill>
                  <a:srgbClr val="000000"/>
                </a:solidFill>
                <a:latin typeface="Martel-Regular"/>
              </a:rPr>
              <a:t>The </a:t>
            </a:r>
            <a:r>
              <a:rPr lang="en-US" sz="1000" dirty="0" err="1">
                <a:solidFill>
                  <a:srgbClr val="000000"/>
                </a:solidFill>
                <a:latin typeface="Martel-Regular"/>
              </a:rPr>
              <a:t>Haustorium</a:t>
            </a:r>
            <a:r>
              <a:rPr lang="en-US" sz="1000" dirty="0">
                <a:solidFill>
                  <a:srgbClr val="000000"/>
                </a:solidFill>
                <a:latin typeface="Martel-Regular"/>
              </a:rPr>
              <a:t>, a Specialized Invasive Organ in Parasitic </a:t>
            </a:r>
            <a:r>
              <a:rPr lang="en-US" sz="1000" dirty="0" smtClean="0">
                <a:solidFill>
                  <a:srgbClr val="000000"/>
                </a:solidFill>
                <a:latin typeface="Martel-Regular"/>
              </a:rPr>
              <a:t>Plants. </a:t>
            </a:r>
            <a:r>
              <a:rPr lang="en-US" sz="1000" dirty="0" smtClean="0">
                <a:solidFill>
                  <a:srgbClr val="333333"/>
                </a:solidFill>
                <a:latin typeface="SourceSansPro-Regular"/>
              </a:rPr>
              <a:t>Annual </a:t>
            </a:r>
            <a:r>
              <a:rPr lang="en-US" sz="1000" dirty="0">
                <a:solidFill>
                  <a:srgbClr val="333333"/>
                </a:solidFill>
                <a:latin typeface="SourceSansPro-Regular"/>
              </a:rPr>
              <a:t>Review of Plant Biology · April </a:t>
            </a:r>
            <a:r>
              <a:rPr lang="en-US" sz="1000" dirty="0" smtClean="0">
                <a:solidFill>
                  <a:srgbClr val="333333"/>
                </a:solidFill>
                <a:latin typeface="SourceSansPro-Regular"/>
              </a:rPr>
              <a:t>2016</a:t>
            </a:r>
            <a:endParaRPr lang="en-US" sz="1000" dirty="0"/>
          </a:p>
        </p:txBody>
      </p:sp>
    </p:spTree>
    <p:extLst>
      <p:ext uri="{BB962C8B-B14F-4D97-AF65-F5344CB8AC3E}">
        <p14:creationId xmlns:p14="http://schemas.microsoft.com/office/powerpoint/2010/main" val="3295572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4322</Words>
  <Application>Microsoft Office PowerPoint</Application>
  <PresentationFormat>Widescreen</PresentationFormat>
  <Paragraphs>452</Paragraphs>
  <Slides>51</Slides>
  <Notes>50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Calibri</vt:lpstr>
      <vt:lpstr>Calibri Light</vt:lpstr>
      <vt:lpstr>Martel-Regular</vt:lpstr>
      <vt:lpstr>MyriadPro-Bold</vt:lpstr>
      <vt:lpstr>MyriadPro-Regular</vt:lpstr>
      <vt:lpstr>SourceSansPro-Regular</vt:lpstr>
      <vt:lpstr>Syntax-Italic</vt:lpstr>
      <vt:lpstr>Syntax-Roman</vt:lpstr>
      <vt:lpstr>Times New Roman</vt:lpstr>
      <vt:lpstr>Times-Roman</vt:lpstr>
      <vt:lpstr>verdana, arial, helvetica</vt:lpstr>
      <vt:lpstr>Office Theme</vt:lpstr>
      <vt:lpstr>Invisible Connections: Introduction to Parasitic Plants</vt:lpstr>
      <vt:lpstr>What is a parasite?</vt:lpstr>
      <vt:lpstr>Food acquisition in plants: Autotrophy </vt:lpstr>
      <vt:lpstr>Heterotrophs (“different feeding”)</vt:lpstr>
      <vt:lpstr>Parasite vs. Epiphyte</vt:lpstr>
      <vt:lpstr>True Parasitic Plants</vt:lpstr>
      <vt:lpstr>Diversity of parasitic plants</vt:lpstr>
      <vt:lpstr>True Parasitic Plants</vt:lpstr>
      <vt:lpstr>PowerPoint Presentation</vt:lpstr>
      <vt:lpstr>Haustorium formation</vt:lpstr>
      <vt:lpstr>Water potential</vt:lpstr>
      <vt:lpstr>Water potential</vt:lpstr>
      <vt:lpstr>Life forms</vt:lpstr>
      <vt:lpstr>Life forms</vt:lpstr>
      <vt:lpstr>Types of parasitic plants </vt:lpstr>
      <vt:lpstr>Attachment Point</vt:lpstr>
      <vt:lpstr>Attachment Point</vt:lpstr>
      <vt:lpstr>Attachment Point</vt:lpstr>
      <vt:lpstr>Attachment Point</vt:lpstr>
      <vt:lpstr>Attachment Point</vt:lpstr>
      <vt:lpstr>Attachment Point</vt:lpstr>
      <vt:lpstr>Nutritional Dependence</vt:lpstr>
      <vt:lpstr>Life cycle requirements</vt:lpstr>
      <vt:lpstr>Generalists vs. specialists</vt:lpstr>
      <vt:lpstr>Biting the hand that feeds you</vt:lpstr>
      <vt:lpstr>PowerPoint Presentation</vt:lpstr>
      <vt:lpstr>Arceuthobium</vt:lpstr>
      <vt:lpstr>Impacts</vt:lpstr>
      <vt:lpstr>True parasites in Maryland</vt:lpstr>
      <vt:lpstr>True parasites in Maryland</vt:lpstr>
      <vt:lpstr>True parasites in Maryland</vt:lpstr>
      <vt:lpstr>True parasites in Maryland</vt:lpstr>
      <vt:lpstr>Heterotrophs (“different feeding”)</vt:lpstr>
      <vt:lpstr>      Myco-hetrotrophs</vt:lpstr>
      <vt:lpstr>Mycorrhizal Fungi</vt:lpstr>
      <vt:lpstr>Ectomycorrhizae</vt:lpstr>
      <vt:lpstr>Endomycorrhizae (Arbuscular mycorrhizae)</vt:lpstr>
      <vt:lpstr>PowerPoint Presentation</vt:lpstr>
      <vt:lpstr>Arbuscules</vt:lpstr>
      <vt:lpstr>Parasite vs. Myco-heterotroph</vt:lpstr>
      <vt:lpstr>PowerPoint Presentation</vt:lpstr>
      <vt:lpstr>Diversity of      myco-heterotrophs</vt:lpstr>
      <vt:lpstr>Diversity</vt:lpstr>
      <vt:lpstr>Parasitaxus usta</vt:lpstr>
      <vt:lpstr>PowerPoint Presentation</vt:lpstr>
      <vt:lpstr>PowerPoint Presentation</vt:lpstr>
      <vt:lpstr>PowerPoint Presentation</vt:lpstr>
      <vt:lpstr>PowerPoint Presentation</vt:lpstr>
      <vt:lpstr>Myco-heterotrophs in Maryland</vt:lpstr>
      <vt:lpstr>Myco-heterotrophs in Maryland</vt:lpstr>
      <vt:lpstr>PowerPoint Presentation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Invisible Connections: Introduction to Parasitic Plants</dc:title>
  <dc:creator>Beauchamp, Vanessa B.</dc:creator>
  <cp:lastModifiedBy>Beauchamp, Vanessa B.</cp:lastModifiedBy>
  <cp:revision>122</cp:revision>
  <dcterms:created xsi:type="dcterms:W3CDTF">2019-01-17T15:30:50Z</dcterms:created>
  <dcterms:modified xsi:type="dcterms:W3CDTF">2019-02-26T22:04:05Z</dcterms:modified>
</cp:coreProperties>
</file>